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  <p:sldMasterId id="2147483686" r:id="rId2"/>
    <p:sldMasterId id="2147483698" r:id="rId3"/>
    <p:sldMasterId id="2147483710" r:id="rId4"/>
    <p:sldMasterId id="2147483722" r:id="rId5"/>
    <p:sldMasterId id="2147483734" r:id="rId6"/>
    <p:sldMasterId id="2147483746" r:id="rId7"/>
  </p:sld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90" d="100"/>
          <a:sy n="90" d="100"/>
        </p:scale>
        <p:origin x="20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2.xml"/><Relationship Id="rId8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1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9.xml"/><Relationship Id="rId4" Type="http://schemas.openxmlformats.org/officeDocument/2006/relationships/slideLayout" Target="../slideLayouts/slideLayout60.xml"/><Relationship Id="rId5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3.xml"/><Relationship Id="rId8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79.xml"/><Relationship Id="rId13" Type="http://schemas.openxmlformats.org/officeDocument/2006/relationships/theme" Target="../theme/theme7.xml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9.xml"/><Relationship Id="rId3" Type="http://schemas.openxmlformats.org/officeDocument/2006/relationships/slideLayout" Target="../slideLayouts/slideLayout70.xml"/><Relationship Id="rId4" Type="http://schemas.openxmlformats.org/officeDocument/2006/relationships/slideLayout" Target="../slideLayouts/slideLayout71.xml"/><Relationship Id="rId5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4.xml"/><Relationship Id="rId8" Type="http://schemas.openxmlformats.org/officeDocument/2006/relationships/slideLayout" Target="../slideLayouts/slideLayout75.xml"/><Relationship Id="rId9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ASB Logo-full color-horizontal-web@600px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868" y="5769364"/>
            <a:ext cx="2109600" cy="10126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ASB Logo-full color-horizontal-web@600px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868" y="5769364"/>
            <a:ext cx="2109600" cy="10126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Relationship Id="rId2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3510" y="70555"/>
            <a:ext cx="6498158" cy="1439333"/>
          </a:xfrm>
        </p:spPr>
        <p:txBody>
          <a:bodyPr/>
          <a:lstStyle/>
          <a:p>
            <a:r>
              <a:rPr lang="en-US" b="1" dirty="0" smtClean="0"/>
              <a:t>Key Legislative Issues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1171222"/>
            <a:ext cx="6498159" cy="4360334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Norm’s prognostication of what bills might move this session</a:t>
            </a:r>
            <a:endParaRPr lang="en-US" sz="3200" b="1" dirty="0"/>
          </a:p>
        </p:txBody>
      </p:sp>
      <p:pic>
        <p:nvPicPr>
          <p:cNvPr id="4" name="Picture 3" descr="CrystalBall-OrnateBas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000" y="2652888"/>
            <a:ext cx="2413000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704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AASB Support for SSSB 6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r>
              <a:rPr lang="en-US" sz="3200" b="1" dirty="0" smtClean="0"/>
              <a:t>AASB Legislative Priorities for 2020</a:t>
            </a:r>
          </a:p>
          <a:p>
            <a:pPr>
              <a:buFont typeface="Wingdings" charset="2"/>
              <a:buChar char="q"/>
            </a:pPr>
            <a:r>
              <a:rPr lang="en-US" sz="2800" b="1" dirty="0" smtClean="0"/>
              <a:t>Supporting literacy as as a fundamental educational right and responsibility of the State of Alaska</a:t>
            </a:r>
          </a:p>
          <a:p>
            <a:pPr>
              <a:buFont typeface="Wingdings" charset="2"/>
              <a:buChar char="q"/>
            </a:pPr>
            <a:r>
              <a:rPr lang="en-US" sz="2800" b="1" dirty="0" smtClean="0"/>
              <a:t>Preparing students entering school to be ready to learn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009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AASB Support for SSSB </a:t>
            </a:r>
            <a:r>
              <a:rPr lang="en-US" b="1" dirty="0" smtClean="0"/>
              <a:t>6 </a:t>
            </a:r>
            <a:r>
              <a:rPr lang="en-US" b="1" dirty="0" err="1" smtClean="0"/>
              <a:t>cont</a:t>
            </a:r>
            <a:r>
              <a:rPr lang="en-US" b="1" dirty="0" smtClean="0"/>
              <a:t>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3600" b="1" dirty="0" smtClean="0"/>
          </a:p>
          <a:p>
            <a:pPr marL="0" indent="0" algn="ctr">
              <a:buNone/>
            </a:pPr>
            <a:r>
              <a:rPr lang="en-US" sz="3600" b="1" dirty="0" smtClean="0"/>
              <a:t>AASB Resolutions</a:t>
            </a:r>
          </a:p>
          <a:p>
            <a:pPr>
              <a:buFont typeface="Wingdings" charset="2"/>
              <a:buChar char="q"/>
            </a:pPr>
            <a:r>
              <a:rPr lang="en-US" b="1" dirty="0" smtClean="0"/>
              <a:t>B-19 </a:t>
            </a:r>
            <a:r>
              <a:rPr lang="mr-IN" b="1" dirty="0" smtClean="0"/>
              <a:t>–</a:t>
            </a:r>
            <a:r>
              <a:rPr lang="en-US" b="1" dirty="0" smtClean="0"/>
              <a:t> Early Childhood Education</a:t>
            </a:r>
          </a:p>
          <a:p>
            <a:pPr>
              <a:buFont typeface="Wingdings" charset="2"/>
              <a:buChar char="q"/>
            </a:pPr>
            <a:r>
              <a:rPr lang="en-US" b="1" dirty="0" smtClean="0"/>
              <a:t>2.34 </a:t>
            </a:r>
            <a:r>
              <a:rPr lang="mr-IN" b="1" dirty="0" smtClean="0"/>
              <a:t>–</a:t>
            </a:r>
            <a:r>
              <a:rPr lang="en-US" b="1" dirty="0" smtClean="0"/>
              <a:t> Focus on Grade-Level Proficiency for Kindergarten to Grade Three Students</a:t>
            </a:r>
          </a:p>
          <a:p>
            <a:pPr>
              <a:buFont typeface="Wingdings" charset="2"/>
              <a:buChar char="q"/>
            </a:pPr>
            <a:r>
              <a:rPr lang="en-US" b="1" dirty="0" smtClean="0"/>
              <a:t>5.23 </a:t>
            </a:r>
            <a:r>
              <a:rPr lang="mr-IN" b="1" dirty="0" smtClean="0"/>
              <a:t>–</a:t>
            </a:r>
            <a:r>
              <a:rPr lang="en-US" b="1" dirty="0" smtClean="0"/>
              <a:t> Supporting Innovation and Collaboration to Improve Student Achievement for All Alaskan Students.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812757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the Legislature is Currently Focused 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§"/>
            </a:pPr>
            <a:r>
              <a:rPr lang="en-US" b="1" dirty="0" smtClean="0"/>
              <a:t>Budget, Budget, Budget!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  	 How to balance budget without depleting the CBR</a:t>
            </a:r>
          </a:p>
          <a:p>
            <a:pPr>
              <a:buFont typeface="Arial"/>
              <a:buChar char="•"/>
            </a:pPr>
            <a:r>
              <a:rPr lang="en-US" b="1" dirty="0" smtClean="0"/>
              <a:t>Settling the formula for determining the PFD</a:t>
            </a:r>
          </a:p>
          <a:p>
            <a:pPr>
              <a:buFont typeface="Arial"/>
              <a:buChar char="•"/>
            </a:pPr>
            <a:r>
              <a:rPr lang="en-US" b="1" dirty="0" smtClean="0"/>
              <a:t>Lawsuit </a:t>
            </a:r>
            <a:r>
              <a:rPr lang="mr-IN" b="1" dirty="0" smtClean="0"/>
              <a:t>–</a:t>
            </a:r>
            <a:r>
              <a:rPr lang="en-US" b="1" dirty="0" smtClean="0"/>
              <a:t> Alaska Legislature vs. Governor Dunleavy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	Separation of Powers (Forward Funding of 	Education)</a:t>
            </a:r>
          </a:p>
          <a:p>
            <a:pPr>
              <a:buFont typeface="Arial"/>
              <a:buChar char="•"/>
            </a:pPr>
            <a:r>
              <a:rPr lang="en-US" b="1" dirty="0" smtClean="0"/>
              <a:t>SSSB 6 </a:t>
            </a:r>
            <a:r>
              <a:rPr lang="mr-IN" b="1" dirty="0" smtClean="0"/>
              <a:t>–</a:t>
            </a:r>
            <a:r>
              <a:rPr lang="en-US" b="1" dirty="0" smtClean="0"/>
              <a:t> Alaska Reads Act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811297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HB 24 Limited Teacher Certificates; Languages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>
              <a:buFont typeface="Arial"/>
              <a:buChar char="•"/>
            </a:pPr>
            <a:r>
              <a:rPr lang="en-US" b="1" dirty="0" smtClean="0"/>
              <a:t>Allows DEED to issue limited certificates to qualified people: Alaska Native Culture, Military Science, CTE, Any Subject if Language of instruction is not English.</a:t>
            </a:r>
          </a:p>
          <a:p>
            <a:r>
              <a:rPr lang="en-US" b="1" dirty="0" smtClean="0"/>
              <a:t>Moved out of House Education;</a:t>
            </a:r>
          </a:p>
          <a:p>
            <a:r>
              <a:rPr lang="en-US" b="1" dirty="0" smtClean="0"/>
              <a:t>Heard &amp; Held in House Labor &amp; Commerce.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45058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HB 75, SB 74</a:t>
            </a:r>
            <a:br>
              <a:rPr lang="en-US" b="1" dirty="0" smtClean="0"/>
            </a:br>
            <a:r>
              <a:rPr lang="en-US" b="1" dirty="0" smtClean="0"/>
              <a:t>Internet for Schools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Increases speed  from the current 10Mbps to a minimum of 25Mbps.</a:t>
            </a:r>
          </a:p>
          <a:p>
            <a:r>
              <a:rPr lang="en-US" b="1" dirty="0" smtClean="0"/>
              <a:t>DEED obtained a waiver from the FCC exempting the increased </a:t>
            </a:r>
            <a:r>
              <a:rPr lang="en-US" b="1" dirty="0" err="1" smtClean="0"/>
              <a:t>ERate</a:t>
            </a:r>
            <a:r>
              <a:rPr lang="en-US" b="1" dirty="0" smtClean="0"/>
              <a:t> funding for the new minimum from the Federal Disparity Test.</a:t>
            </a:r>
          </a:p>
          <a:p>
            <a:r>
              <a:rPr lang="en-US" b="1" dirty="0" smtClean="0"/>
              <a:t>HB 75 Moved from HSE Ed/Heard &amp; Held in HSE Fin</a:t>
            </a:r>
          </a:p>
          <a:p>
            <a:r>
              <a:rPr lang="en-US" b="1" dirty="0" smtClean="0"/>
              <a:t>SB 74 Moved from </a:t>
            </a:r>
            <a:r>
              <a:rPr lang="en-US" b="1" dirty="0" err="1" smtClean="0"/>
              <a:t>Sen</a:t>
            </a:r>
            <a:r>
              <a:rPr lang="en-US" b="1" dirty="0" smtClean="0"/>
              <a:t> Ed/Heard &amp; Moved from </a:t>
            </a:r>
            <a:r>
              <a:rPr lang="en-US" b="1" dirty="0" err="1" smtClean="0"/>
              <a:t>Sen</a:t>
            </a:r>
            <a:r>
              <a:rPr lang="en-US" b="1" dirty="0" smtClean="0"/>
              <a:t> Fin/ Passed </a:t>
            </a:r>
            <a:r>
              <a:rPr lang="en-US" b="1" dirty="0" err="1" smtClean="0"/>
              <a:t>Sen</a:t>
            </a:r>
            <a:r>
              <a:rPr lang="en-US" b="1" dirty="0" smtClean="0"/>
              <a:t>/Passed HSE in 1</a:t>
            </a:r>
            <a:r>
              <a:rPr lang="en-US" b="1" baseline="30000" dirty="0" smtClean="0"/>
              <a:t>st</a:t>
            </a:r>
            <a:r>
              <a:rPr lang="en-US" b="1" dirty="0" smtClean="0"/>
              <a:t> Reading/Referred - Heard &amp; Held  in HSE Fin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18124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HB 204, SB 151</a:t>
            </a:r>
            <a:br>
              <a:rPr lang="en-US" b="1" dirty="0" smtClean="0"/>
            </a:br>
            <a:r>
              <a:rPr lang="en-US" b="1" dirty="0" smtClean="0"/>
              <a:t>FY21 Operating Budget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BSA remains at $5930</a:t>
            </a:r>
          </a:p>
          <a:p>
            <a:r>
              <a:rPr lang="en-US" b="1" dirty="0" smtClean="0"/>
              <a:t>+$900,200 - 2 new residential schools </a:t>
            </a:r>
            <a:r>
              <a:rPr lang="mr-IN" b="1" dirty="0" smtClean="0"/>
              <a:t>–</a:t>
            </a:r>
            <a:r>
              <a:rPr lang="en-US" b="1" dirty="0" smtClean="0"/>
              <a:t> NSBSD &amp; LYSD;</a:t>
            </a:r>
          </a:p>
          <a:p>
            <a:r>
              <a:rPr lang="en-US" b="1" dirty="0" smtClean="0"/>
              <a:t>+$137,000 - State Board of Education monthly meetings;</a:t>
            </a:r>
          </a:p>
          <a:p>
            <a:r>
              <a:rPr lang="en-US" b="1" dirty="0" smtClean="0"/>
              <a:t>-$474,700 </a:t>
            </a:r>
            <a:r>
              <a:rPr lang="mr-IN" b="1" dirty="0" smtClean="0"/>
              <a:t>–</a:t>
            </a:r>
            <a:r>
              <a:rPr lang="en-US" b="1" dirty="0" smtClean="0"/>
              <a:t> Transfers “Parents As Teachers” to HHS;</a:t>
            </a:r>
          </a:p>
          <a:p>
            <a:r>
              <a:rPr lang="en-US" b="1" dirty="0" smtClean="0"/>
              <a:t>-$5,045,100 </a:t>
            </a:r>
            <a:r>
              <a:rPr lang="mr-IN" b="1" dirty="0" smtClean="0"/>
              <a:t>–</a:t>
            </a:r>
            <a:r>
              <a:rPr lang="en-US" b="1" dirty="0" smtClean="0"/>
              <a:t> Pre-K grants are ending;</a:t>
            </a:r>
          </a:p>
          <a:p>
            <a:r>
              <a:rPr lang="en-US" b="1" dirty="0" smtClean="0"/>
              <a:t>-$232,900 </a:t>
            </a:r>
            <a:r>
              <a:rPr lang="mr-IN" b="1" dirty="0" smtClean="0"/>
              <a:t>–</a:t>
            </a:r>
            <a:r>
              <a:rPr lang="en-US" b="1" dirty="0" smtClean="0"/>
              <a:t> Eliminates OWL;</a:t>
            </a:r>
          </a:p>
          <a:p>
            <a:r>
              <a:rPr lang="en-US" b="1" dirty="0" smtClean="0"/>
              <a:t>-$586,300 </a:t>
            </a:r>
            <a:r>
              <a:rPr lang="mr-IN" b="1" dirty="0" smtClean="0"/>
              <a:t>–</a:t>
            </a:r>
            <a:r>
              <a:rPr lang="en-US" b="1" dirty="0" smtClean="0"/>
              <a:t> ACPE for outsourcing loan servicing.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504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SB 136 </a:t>
            </a:r>
            <a:r>
              <a:rPr lang="mr-IN" b="1" dirty="0" smtClean="0"/>
              <a:t>–</a:t>
            </a:r>
            <a:r>
              <a:rPr lang="en-US" b="1" dirty="0" smtClean="0"/>
              <a:t> Tribal Compacting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Referred to Education &amp; Judiciary (not heard yet).</a:t>
            </a:r>
          </a:p>
          <a:p>
            <a:r>
              <a:rPr lang="en-US" b="1" dirty="0" smtClean="0"/>
              <a:t>Allows DEED to approve state-tribal education compact schools.</a:t>
            </a:r>
          </a:p>
          <a:p>
            <a:r>
              <a:rPr lang="en-US" b="1" dirty="0" smtClean="0"/>
              <a:t>Allows Commissioner to enter into compacts with federally recognized tribes for establishment of tribal education compact schools.</a:t>
            </a:r>
          </a:p>
          <a:p>
            <a:r>
              <a:rPr lang="en-US" b="1" dirty="0" smtClean="0"/>
              <a:t>Rep. </a:t>
            </a:r>
            <a:r>
              <a:rPr lang="en-US" b="1" dirty="0" err="1" smtClean="0"/>
              <a:t>Edgmon</a:t>
            </a:r>
            <a:r>
              <a:rPr lang="en-US" b="1" dirty="0" smtClean="0"/>
              <a:t> held a hearing on Dec 10 with Tribal Health Providers.</a:t>
            </a:r>
          </a:p>
          <a:p>
            <a:r>
              <a:rPr lang="en-US" b="1" dirty="0" smtClean="0"/>
              <a:t>Sponsor (Sen. Stevens) has said SB 136 is a vehicle for discussion on how compacting would look and how it might work.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51528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SSSB 6 </a:t>
            </a:r>
            <a:r>
              <a:rPr lang="mr-IN" b="1" dirty="0" smtClean="0"/>
              <a:t>–</a:t>
            </a:r>
            <a:r>
              <a:rPr lang="en-US" b="1" dirty="0" smtClean="0"/>
              <a:t> Alaska Reads Act</a:t>
            </a:r>
            <a:br>
              <a:rPr lang="en-US" b="1" dirty="0" smtClean="0"/>
            </a:br>
            <a:r>
              <a:rPr lang="en-US" sz="2400" b="1" dirty="0" smtClean="0"/>
              <a:t>Bill Analysis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Section 1 </a:t>
            </a:r>
            <a:r>
              <a:rPr lang="mr-IN" b="1" dirty="0" smtClean="0"/>
              <a:t>–</a:t>
            </a:r>
            <a:r>
              <a:rPr lang="en-US" b="1" dirty="0" smtClean="0"/>
              <a:t> Adds the Alaska Reads Act to statute;</a:t>
            </a:r>
          </a:p>
          <a:p>
            <a:r>
              <a:rPr lang="en-US" b="1" dirty="0" smtClean="0"/>
              <a:t>Section 2 </a:t>
            </a:r>
            <a:r>
              <a:rPr lang="mr-IN" b="1" dirty="0" smtClean="0"/>
              <a:t>–</a:t>
            </a:r>
            <a:r>
              <a:rPr lang="en-US" b="1" dirty="0" smtClean="0"/>
              <a:t> Allows elementary schools to establish Pre-K;</a:t>
            </a:r>
          </a:p>
          <a:p>
            <a:r>
              <a:rPr lang="en-US" b="1" dirty="0" smtClean="0"/>
              <a:t>Section 3 </a:t>
            </a:r>
            <a:r>
              <a:rPr lang="mr-IN" b="1" dirty="0" smtClean="0"/>
              <a:t>–</a:t>
            </a:r>
            <a:r>
              <a:rPr lang="en-US" b="1" dirty="0" smtClean="0"/>
              <a:t> District required to provide parents of Pre-K thru grade 3 annual  literacy info including intervention;</a:t>
            </a:r>
          </a:p>
          <a:p>
            <a:r>
              <a:rPr lang="en-US" b="1" dirty="0" smtClean="0"/>
              <a:t>Section 4 </a:t>
            </a:r>
            <a:r>
              <a:rPr lang="mr-IN" b="1" dirty="0" smtClean="0"/>
              <a:t>–</a:t>
            </a:r>
            <a:r>
              <a:rPr lang="en-US" b="1" dirty="0" smtClean="0"/>
              <a:t> Establishes eligibility for early </a:t>
            </a:r>
            <a:r>
              <a:rPr lang="en-US" b="1" dirty="0" err="1" smtClean="0"/>
              <a:t>ed</a:t>
            </a:r>
            <a:r>
              <a:rPr lang="en-US" b="1" dirty="0" smtClean="0"/>
              <a:t> programs;</a:t>
            </a:r>
          </a:p>
          <a:p>
            <a:r>
              <a:rPr lang="en-US" b="1" dirty="0" smtClean="0"/>
              <a:t>Section 5 - Requires districts to report reading performance K-3 as </a:t>
            </a:r>
            <a:r>
              <a:rPr lang="en-US" b="1" smtClean="0"/>
              <a:t>well as assessments</a:t>
            </a:r>
            <a:r>
              <a:rPr lang="en-US" b="1" dirty="0" smtClean="0"/>
              <a:t>, retention, &amp; retention exemptions;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94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7"/>
            <a:ext cx="8042276" cy="682646"/>
          </a:xfrm>
        </p:spPr>
        <p:txBody>
          <a:bodyPr/>
          <a:lstStyle/>
          <a:p>
            <a:r>
              <a:rPr lang="en-US" sz="3600" b="1" dirty="0" smtClean="0"/>
              <a:t>SSSB 6 Bill Analysis </a:t>
            </a:r>
            <a:r>
              <a:rPr lang="en-US" sz="3600" b="1" dirty="0" err="1" smtClean="0"/>
              <a:t>Cont</a:t>
            </a:r>
            <a:r>
              <a:rPr lang="en-US" sz="3600" b="1" dirty="0" smtClean="0"/>
              <a:t>’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903111"/>
            <a:ext cx="8042276" cy="5040490"/>
          </a:xfrm>
        </p:spPr>
        <p:txBody>
          <a:bodyPr/>
          <a:lstStyle/>
          <a:p>
            <a:endParaRPr lang="en-US" dirty="0" smtClean="0"/>
          </a:p>
          <a:p>
            <a:r>
              <a:rPr lang="en-US" b="1" dirty="0" smtClean="0"/>
              <a:t>Section 6 </a:t>
            </a:r>
            <a:r>
              <a:rPr lang="mr-IN" b="1" dirty="0" smtClean="0"/>
              <a:t>–</a:t>
            </a:r>
            <a:r>
              <a:rPr lang="en-US" b="1" dirty="0" smtClean="0"/>
              <a:t> Creates 3 </a:t>
            </a:r>
            <a:r>
              <a:rPr lang="en-US" b="1" dirty="0" err="1" smtClean="0"/>
              <a:t>yr</a:t>
            </a:r>
            <a:r>
              <a:rPr lang="en-US" b="1" dirty="0" smtClean="0"/>
              <a:t> </a:t>
            </a:r>
            <a:r>
              <a:rPr lang="mr-IN" b="1" dirty="0" smtClean="0"/>
              <a:t>–</a:t>
            </a:r>
            <a:r>
              <a:rPr lang="en-US" b="1" dirty="0" smtClean="0"/>
              <a:t> stair step grant program Pre-K</a:t>
            </a:r>
          </a:p>
          <a:p>
            <a:pPr lvl="1">
              <a:buFont typeface="Wingdings" charset="2"/>
              <a:buChar char="q"/>
            </a:pPr>
            <a:r>
              <a:rPr lang="en-US" b="1" dirty="0" err="1" smtClean="0"/>
              <a:t>Yr</a:t>
            </a:r>
            <a:r>
              <a:rPr lang="en-US" b="1" dirty="0" smtClean="0"/>
              <a:t> 1-  lowest performing 10% districts</a:t>
            </a:r>
          </a:p>
          <a:p>
            <a:pPr lvl="1">
              <a:buFont typeface="Wingdings" charset="2"/>
              <a:buChar char="q"/>
            </a:pPr>
            <a:r>
              <a:rPr lang="en-US" b="1" dirty="0" err="1" smtClean="0"/>
              <a:t>Yr</a:t>
            </a:r>
            <a:r>
              <a:rPr lang="en-US" b="1" dirty="0" smtClean="0"/>
              <a:t> 2 </a:t>
            </a:r>
            <a:r>
              <a:rPr lang="mr-IN" b="1" dirty="0" smtClean="0"/>
              <a:t>–</a:t>
            </a:r>
            <a:r>
              <a:rPr lang="en-US" b="1" dirty="0" smtClean="0"/>
              <a:t> lowest performing 15% districts</a:t>
            </a:r>
          </a:p>
          <a:p>
            <a:pPr lvl="1">
              <a:buFont typeface="Wingdings" charset="2"/>
              <a:buChar char="q"/>
            </a:pPr>
            <a:r>
              <a:rPr lang="en-US" b="1" dirty="0" err="1" smtClean="0"/>
              <a:t>Yr</a:t>
            </a:r>
            <a:r>
              <a:rPr lang="en-US" b="1" dirty="0" smtClean="0"/>
              <a:t> 3 </a:t>
            </a:r>
            <a:r>
              <a:rPr lang="mr-IN" b="1" dirty="0" smtClean="0"/>
              <a:t>–</a:t>
            </a:r>
            <a:r>
              <a:rPr lang="en-US" b="1" dirty="0" smtClean="0"/>
              <a:t> lowest performing 15% districts</a:t>
            </a:r>
          </a:p>
          <a:p>
            <a:pPr lvl="1">
              <a:buFont typeface="Wingdings" charset="2"/>
              <a:buChar char="q"/>
            </a:pPr>
            <a:r>
              <a:rPr lang="en-US" b="1" dirty="0" err="1" smtClean="0"/>
              <a:t>Yr</a:t>
            </a:r>
            <a:r>
              <a:rPr lang="en-US" b="1" dirty="0" smtClean="0"/>
              <a:t> 4 </a:t>
            </a:r>
            <a:r>
              <a:rPr lang="mr-IN" b="1" dirty="0" smtClean="0"/>
              <a:t>–</a:t>
            </a:r>
            <a:r>
              <a:rPr lang="en-US" b="1" dirty="0" smtClean="0"/>
              <a:t> 3</a:t>
            </a:r>
            <a:r>
              <a:rPr lang="en-US" b="1" baseline="30000" dirty="0" smtClean="0"/>
              <a:t>rd</a:t>
            </a:r>
            <a:r>
              <a:rPr lang="en-US" b="1" dirty="0" smtClean="0"/>
              <a:t> highest performing 20% districts</a:t>
            </a:r>
          </a:p>
          <a:p>
            <a:pPr lvl="1">
              <a:buFont typeface="Wingdings" charset="2"/>
              <a:buChar char="q"/>
            </a:pPr>
            <a:r>
              <a:rPr lang="en-US" b="1" dirty="0" err="1" smtClean="0"/>
              <a:t>Yr</a:t>
            </a:r>
            <a:r>
              <a:rPr lang="en-US" b="1" dirty="0" smtClean="0"/>
              <a:t> 5 </a:t>
            </a:r>
            <a:r>
              <a:rPr lang="mr-IN" b="1" dirty="0" smtClean="0"/>
              <a:t>–</a:t>
            </a:r>
            <a:r>
              <a:rPr lang="en-US" b="1" dirty="0" smtClean="0"/>
              <a:t> 3</a:t>
            </a:r>
            <a:r>
              <a:rPr lang="en-US" b="1" baseline="30000" dirty="0" smtClean="0"/>
              <a:t>rd</a:t>
            </a:r>
            <a:r>
              <a:rPr lang="en-US" b="1" dirty="0" smtClean="0"/>
              <a:t> highest performing 20% districts </a:t>
            </a:r>
          </a:p>
          <a:p>
            <a:pPr lvl="1">
              <a:buFont typeface="Wingdings" charset="2"/>
              <a:buChar char="q"/>
            </a:pPr>
            <a:r>
              <a:rPr lang="en-US" b="1" dirty="0" err="1" smtClean="0"/>
              <a:t>Yr</a:t>
            </a:r>
            <a:r>
              <a:rPr lang="en-US" b="1" dirty="0" smtClean="0"/>
              <a:t> 6 </a:t>
            </a:r>
            <a:r>
              <a:rPr lang="mr-IN" b="1" dirty="0" smtClean="0"/>
              <a:t>–</a:t>
            </a:r>
            <a:r>
              <a:rPr lang="en-US" b="1" dirty="0" smtClean="0"/>
              <a:t> Highest performing 20% districts</a:t>
            </a:r>
          </a:p>
        </p:txBody>
      </p:sp>
    </p:spTree>
    <p:extLst>
      <p:ext uri="{BB962C8B-B14F-4D97-AF65-F5344CB8AC3E}">
        <p14:creationId xmlns:p14="http://schemas.microsoft.com/office/powerpoint/2010/main" val="34412245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682646"/>
          </a:xfrm>
        </p:spPr>
        <p:txBody>
          <a:bodyPr/>
          <a:lstStyle/>
          <a:p>
            <a:r>
              <a:rPr lang="en-US" sz="4800" b="1" dirty="0"/>
              <a:t>SSSB 6 Bill Analysis </a:t>
            </a:r>
            <a:r>
              <a:rPr lang="en-US" sz="4800" b="1" dirty="0" err="1"/>
              <a:t>Cont</a:t>
            </a:r>
            <a:r>
              <a:rPr lang="en-US" sz="4800" b="1" dirty="0"/>
              <a:t>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889000"/>
            <a:ext cx="8042276" cy="5054601"/>
          </a:xfrm>
        </p:spPr>
        <p:txBody>
          <a:bodyPr/>
          <a:lstStyle/>
          <a:p>
            <a:r>
              <a:rPr lang="en-US" b="1" dirty="0" smtClean="0"/>
              <a:t>Section 7 </a:t>
            </a:r>
            <a:r>
              <a:rPr lang="mr-IN" b="1" dirty="0" smtClean="0"/>
              <a:t>–</a:t>
            </a:r>
            <a:r>
              <a:rPr lang="en-US" b="1" dirty="0" smtClean="0"/>
              <a:t> DEED to supervise &amp; approve Pre-K programs/provide support for intervention services to students.</a:t>
            </a:r>
          </a:p>
          <a:p>
            <a:r>
              <a:rPr lang="en-US" b="1" dirty="0" smtClean="0"/>
              <a:t>Section 8 </a:t>
            </a:r>
            <a:r>
              <a:rPr lang="mr-IN" b="1" dirty="0" smtClean="0"/>
              <a:t>–</a:t>
            </a:r>
            <a:r>
              <a:rPr lang="en-US" b="1" dirty="0" smtClean="0"/>
              <a:t> Defines Early Education program.</a:t>
            </a:r>
          </a:p>
          <a:p>
            <a:r>
              <a:rPr lang="en-US" b="1" dirty="0" smtClean="0"/>
              <a:t>Section 9 </a:t>
            </a:r>
            <a:r>
              <a:rPr lang="mr-IN" b="1" dirty="0" smtClean="0"/>
              <a:t>–</a:t>
            </a:r>
            <a:r>
              <a:rPr lang="en-US" b="1" dirty="0" smtClean="0"/>
              <a:t> Allows DEED to purchase curricula.</a:t>
            </a:r>
          </a:p>
          <a:p>
            <a:r>
              <a:rPr lang="en-US" b="1" dirty="0" smtClean="0"/>
              <a:t>Section 10 - </a:t>
            </a:r>
            <a:r>
              <a:rPr lang="en-US" b="1" dirty="0"/>
              <a:t>Provides regulation for Programs/Staff</a:t>
            </a:r>
            <a:r>
              <a:rPr lang="en-US" b="1" dirty="0" smtClean="0"/>
              <a:t>.</a:t>
            </a:r>
          </a:p>
          <a:p>
            <a:r>
              <a:rPr lang="en-US" b="1" dirty="0" smtClean="0"/>
              <a:t>Section 11 </a:t>
            </a:r>
            <a:r>
              <a:rPr lang="mr-IN" b="1" dirty="0" smtClean="0"/>
              <a:t>–</a:t>
            </a:r>
            <a:r>
              <a:rPr lang="en-US" b="1" dirty="0" smtClean="0"/>
              <a:t> Defines how students will be counted for funding.</a:t>
            </a:r>
          </a:p>
          <a:p>
            <a:r>
              <a:rPr lang="en-US" b="1" dirty="0" smtClean="0"/>
              <a:t>Section 12 </a:t>
            </a:r>
            <a:r>
              <a:rPr lang="mr-IN" b="1" dirty="0" smtClean="0"/>
              <a:t>–</a:t>
            </a:r>
            <a:r>
              <a:rPr lang="en-US" b="1" dirty="0" smtClean="0"/>
              <a:t> Adds early </a:t>
            </a:r>
            <a:r>
              <a:rPr lang="en-US" b="1" dirty="0" err="1" smtClean="0"/>
              <a:t>ed</a:t>
            </a:r>
            <a:r>
              <a:rPr lang="en-US" b="1" dirty="0" smtClean="0"/>
              <a:t> program when determining number of district elementary schools.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1488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710868"/>
          </a:xfrm>
        </p:spPr>
        <p:txBody>
          <a:bodyPr/>
          <a:lstStyle/>
          <a:p>
            <a:r>
              <a:rPr lang="en-US" sz="4400" b="1" dirty="0"/>
              <a:t>SSSB 6 Bill Analysis </a:t>
            </a:r>
            <a:r>
              <a:rPr lang="en-US" sz="4400" b="1" dirty="0" err="1"/>
              <a:t>Cont</a:t>
            </a:r>
            <a:r>
              <a:rPr lang="en-US" sz="4400" b="1" dirty="0"/>
              <a:t>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959556"/>
            <a:ext cx="8042276" cy="4984045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Section 13 </a:t>
            </a:r>
            <a:r>
              <a:rPr lang="mr-IN" b="1" dirty="0" smtClean="0"/>
              <a:t>–</a:t>
            </a:r>
            <a:r>
              <a:rPr lang="en-US" b="1" dirty="0" smtClean="0"/>
              <a:t> Precludes “double dipping” for funding.</a:t>
            </a:r>
          </a:p>
          <a:p>
            <a:r>
              <a:rPr lang="en-US" b="1" dirty="0" smtClean="0"/>
              <a:t>Section 14 </a:t>
            </a:r>
            <a:r>
              <a:rPr lang="mr-IN" b="1" dirty="0" smtClean="0"/>
              <a:t>–</a:t>
            </a:r>
            <a:r>
              <a:rPr lang="en-US" b="1" dirty="0" smtClean="0"/>
              <a:t> Requires DEED to create program for early screening.  Requires districts to provide intervention.  Creates a DEED literacy program.</a:t>
            </a:r>
          </a:p>
          <a:p>
            <a:r>
              <a:rPr lang="en-US" b="1" dirty="0" smtClean="0"/>
              <a:t>Section 15 </a:t>
            </a:r>
            <a:r>
              <a:rPr lang="mr-IN" b="1" dirty="0" smtClean="0"/>
              <a:t>–</a:t>
            </a:r>
            <a:r>
              <a:rPr lang="en-US" b="1" dirty="0" smtClean="0"/>
              <a:t> Specifies early education providers are “mandatory reporters.”</a:t>
            </a:r>
          </a:p>
          <a:p>
            <a:r>
              <a:rPr lang="en-US" b="1" dirty="0" smtClean="0"/>
              <a:t>Section 16 </a:t>
            </a:r>
            <a:r>
              <a:rPr lang="mr-IN" b="1" dirty="0" smtClean="0"/>
              <a:t>–</a:t>
            </a:r>
            <a:r>
              <a:rPr lang="en-US" b="1" dirty="0" smtClean="0"/>
              <a:t> Repeals current Pre-K program.</a:t>
            </a:r>
          </a:p>
          <a:p>
            <a:r>
              <a:rPr lang="en-US" b="1" dirty="0" smtClean="0"/>
              <a:t>Section 17 - Requires DEED to conduct performance rankings.</a:t>
            </a:r>
          </a:p>
          <a:p>
            <a:r>
              <a:rPr lang="en-US" b="1" dirty="0" smtClean="0"/>
              <a:t>Section 18 </a:t>
            </a:r>
            <a:r>
              <a:rPr lang="mr-IN" b="1" dirty="0" smtClean="0"/>
              <a:t>–</a:t>
            </a:r>
            <a:r>
              <a:rPr lang="en-US" b="1" dirty="0" smtClean="0"/>
              <a:t> Provides for an effective date of July 2020.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614190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ASB2">
  <a:themeElements>
    <a:clrScheme name="Custom 2">
      <a:dk1>
        <a:sysClr val="windowText" lastClr="000000"/>
      </a:dk1>
      <a:lt1>
        <a:sysClr val="window" lastClr="FFFFFF"/>
      </a:lt1>
      <a:dk2>
        <a:srgbClr val="000000"/>
      </a:dk2>
      <a:lt2>
        <a:srgbClr val="E4E9EF"/>
      </a:lt2>
      <a:accent1>
        <a:srgbClr val="000000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AASB2.thmx</Template>
  <TotalTime>1478</TotalTime>
  <Words>719</Words>
  <Application>Microsoft Macintosh PowerPoint</Application>
  <PresentationFormat>On-screen Show (4:3)</PresentationFormat>
  <Paragraphs>73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AASB2</vt:lpstr>
      <vt:lpstr>Custom Design</vt:lpstr>
      <vt:lpstr>1_Custom Design</vt:lpstr>
      <vt:lpstr>2_Custom Design</vt:lpstr>
      <vt:lpstr>3_Custom Design</vt:lpstr>
      <vt:lpstr>4_Custom Design</vt:lpstr>
      <vt:lpstr>Breeze</vt:lpstr>
      <vt:lpstr>Key Legislative Issues </vt:lpstr>
      <vt:lpstr>HB 24 Limited Teacher Certificates; Languages</vt:lpstr>
      <vt:lpstr>HB 75, SB 74 Internet for Schools</vt:lpstr>
      <vt:lpstr>HB 204, SB 151 FY21 Operating Budget</vt:lpstr>
      <vt:lpstr>SB 136 – Tribal Compacting</vt:lpstr>
      <vt:lpstr>SSSB 6 – Alaska Reads Act Bill Analysis</vt:lpstr>
      <vt:lpstr>SSSB 6 Bill Analysis Cont’</vt:lpstr>
      <vt:lpstr>SSSB 6 Bill Analysis Cont’</vt:lpstr>
      <vt:lpstr>SSSB 6 Bill Analysis Cont’</vt:lpstr>
      <vt:lpstr>AASB Support for SSSB 6</vt:lpstr>
      <vt:lpstr>AASB Support for SSSB 6 cont’</vt:lpstr>
      <vt:lpstr>What the Legislature is Currently Focused 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Nelson</dc:creator>
  <cp:lastModifiedBy>wooten</cp:lastModifiedBy>
  <cp:revision>19</cp:revision>
  <dcterms:created xsi:type="dcterms:W3CDTF">2017-09-23T00:49:40Z</dcterms:created>
  <dcterms:modified xsi:type="dcterms:W3CDTF">2020-02-07T00:32:02Z</dcterms:modified>
</cp:coreProperties>
</file>