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3" r:id="rId2"/>
    <p:sldMasterId id="2147483685" r:id="rId3"/>
    <p:sldMasterId id="2147483697" r:id="rId4"/>
    <p:sldMasterId id="2147483709" r:id="rId5"/>
    <p:sldMasterId id="2147483721" r:id="rId6"/>
    <p:sldMasterId id="2147483733" r:id="rId7"/>
  </p:sldMasterIdLst>
  <p:sldIdLst>
    <p:sldId id="256" r:id="rId8"/>
    <p:sldId id="258" r:id="rId9"/>
    <p:sldId id="257" r:id="rId10"/>
    <p:sldId id="259" r:id="rId11"/>
    <p:sldId id="260" r:id="rId12"/>
    <p:sldId id="261" r:id="rId13"/>
    <p:sldId id="262" r:id="rId14"/>
    <p:sldId id="266" r:id="rId15"/>
    <p:sldId id="265" r:id="rId16"/>
    <p:sldId id="263" r:id="rId17"/>
    <p:sldId id="264" r:id="rId18"/>
    <p:sldId id="267" r:id="rId19"/>
    <p:sldId id="268" r:id="rId20"/>
    <p:sldId id="269" r:id="rId21"/>
    <p:sldId id="271" r:id="rId22"/>
    <p:sldId id="270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3" d="100"/>
          <a:sy n="73" d="100"/>
        </p:scale>
        <p:origin x="-137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3C212-8540-1444-93FB-C92A9DCEB624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3A5B-C41D-9D44-BE89-9C13FC2582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3C212-8540-1444-93FB-C92A9DCEB624}" type="datetimeFigureOut">
              <a:rPr lang="en-US" smtClean="0"/>
              <a:t>2/9/20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3A5B-C41D-9D44-BE89-9C13FC25827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3C212-8540-1444-93FB-C92A9DCEB624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3A5B-C41D-9D44-BE89-9C13FC2582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3C212-8540-1444-93FB-C92A9DCEB624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3A5B-C41D-9D44-BE89-9C13FC2582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4391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402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1836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2966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1721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4951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883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3C212-8540-1444-93FB-C92A9DCEB624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3A5B-C41D-9D44-BE89-9C13FC2582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7857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718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9852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2805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4391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402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1836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296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1721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495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3C212-8540-1444-93FB-C92A9DCEB624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3A5B-C41D-9D44-BE89-9C13FC25827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8835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7857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718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9852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2805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4391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4025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18362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2966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172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3C212-8540-1444-93FB-C92A9DCEB624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3A5B-C41D-9D44-BE89-9C13FC2582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4951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8835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78575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7181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9852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28055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43910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4025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18362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296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3C212-8540-1444-93FB-C92A9DCEB624}" type="datetimeFigureOut">
              <a:rPr lang="en-US" smtClean="0"/>
              <a:t>2/9/20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3A5B-C41D-9D44-BE89-9C13FC2582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17218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49515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88359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78575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7181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98522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28055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43910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4025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183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3C212-8540-1444-93FB-C92A9DCEB624}" type="datetimeFigureOut">
              <a:rPr lang="en-US" smtClean="0"/>
              <a:t>2/9/20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3A5B-C41D-9D44-BE89-9C13FC2582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29669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1721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49515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88359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78575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7181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98522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28055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4413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901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3C212-8540-1444-93FB-C92A9DCEB624}" type="datetimeFigureOut">
              <a:rPr lang="en-US" smtClean="0"/>
              <a:t>2/9/20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3A5B-C41D-9D44-BE89-9C13FC2582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22982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99630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70753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14039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23963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20938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51112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96131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598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3C212-8540-1444-93FB-C92A9DCEB624}" type="datetimeFigureOut">
              <a:rPr lang="en-US" smtClean="0"/>
              <a:t>2/9/20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3A5B-C41D-9D44-BE89-9C13FC2582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3C212-8540-1444-93FB-C92A9DCEB624}" type="datetimeFigureOut">
              <a:rPr lang="en-US" smtClean="0"/>
              <a:t>2/9/20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3A5B-C41D-9D44-BE89-9C13FC2582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5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6.xml"/><Relationship Id="rId12" Type="http://schemas.openxmlformats.org/officeDocument/2006/relationships/theme" Target="../theme/theme5.xml"/><Relationship Id="rId1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2.xml"/><Relationship Id="rId8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7.xml"/><Relationship Id="rId12" Type="http://schemas.openxmlformats.org/officeDocument/2006/relationships/theme" Target="../theme/theme6.xml"/><Relationship Id="rId1" Type="http://schemas.openxmlformats.org/officeDocument/2006/relationships/slideLayout" Target="../slideLayouts/slideLayout57.xml"/><Relationship Id="rId2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9.xml"/><Relationship Id="rId4" Type="http://schemas.openxmlformats.org/officeDocument/2006/relationships/slideLayout" Target="../slideLayouts/slideLayout60.xml"/><Relationship Id="rId5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3.xml"/><Relationship Id="rId8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8.xml"/><Relationship Id="rId12" Type="http://schemas.openxmlformats.org/officeDocument/2006/relationships/theme" Target="../theme/theme7.xml"/><Relationship Id="rId13" Type="http://schemas.openxmlformats.org/officeDocument/2006/relationships/image" Target="../media/image2.png"/><Relationship Id="rId1" Type="http://schemas.openxmlformats.org/officeDocument/2006/relationships/slideLayout" Target="../slideLayouts/slideLayout68.xml"/><Relationship Id="rId2" Type="http://schemas.openxmlformats.org/officeDocument/2006/relationships/slideLayout" Target="../slideLayouts/slideLayout69.xml"/><Relationship Id="rId3" Type="http://schemas.openxmlformats.org/officeDocument/2006/relationships/slideLayout" Target="../slideLayouts/slideLayout70.xml"/><Relationship Id="rId4" Type="http://schemas.openxmlformats.org/officeDocument/2006/relationships/slideLayout" Target="../slideLayouts/slideLayout71.xml"/><Relationship Id="rId5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4.xml"/><Relationship Id="rId8" Type="http://schemas.openxmlformats.org/officeDocument/2006/relationships/slideLayout" Target="../slideLayouts/slideLayout75.xml"/><Relationship Id="rId9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060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1443C212-8540-1444-93FB-C92A9DCEB624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47823A5B-C41D-9D44-BE89-9C13FC25827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5943601"/>
            <a:ext cx="9144000" cy="914400"/>
          </a:xfrm>
          <a:prstGeom prst="rect">
            <a:avLst/>
          </a:prstGeom>
          <a:solidFill>
            <a:srgbClr val="10007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ASB Logo-reverse-horizontal-web@600px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655" y="5886742"/>
            <a:ext cx="2113136" cy="101430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762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762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762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762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762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297335-2A34-BE40-97BB-8526DB43EC9B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5943601"/>
            <a:ext cx="9144000" cy="914400"/>
          </a:xfrm>
          <a:prstGeom prst="rect">
            <a:avLst/>
          </a:prstGeom>
          <a:solidFill>
            <a:srgbClr val="10007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ASB Logo-reverse-horizontal-web@600px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655" y="5886742"/>
            <a:ext cx="2113136" cy="1014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055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r>
              <a:rPr lang="en-US" sz="7200" b="1" dirty="0" smtClean="0">
                <a:solidFill>
                  <a:srgbClr val="660066"/>
                </a:solidFill>
              </a:rPr>
              <a:t>Lobbying 101</a:t>
            </a:r>
            <a:br>
              <a:rPr lang="en-US" sz="7200" b="1" dirty="0" smtClean="0">
                <a:solidFill>
                  <a:srgbClr val="660066"/>
                </a:solidFill>
              </a:rPr>
            </a:br>
            <a:r>
              <a:rPr lang="en-US" sz="3200" b="1" dirty="0" smtClean="0">
                <a:solidFill>
                  <a:srgbClr val="660066"/>
                </a:solidFill>
              </a:rPr>
              <a:t>Advancing your message</a:t>
            </a:r>
            <a:br>
              <a:rPr lang="en-US" sz="3200" b="1" dirty="0" smtClean="0">
                <a:solidFill>
                  <a:srgbClr val="660066"/>
                </a:solidFill>
              </a:rPr>
            </a:br>
            <a:r>
              <a:rPr lang="en-US" sz="3200" b="1" dirty="0" smtClean="0">
                <a:solidFill>
                  <a:srgbClr val="660066"/>
                </a:solidFill>
              </a:rPr>
              <a:t>and needs to the Legislature</a:t>
            </a:r>
            <a:endParaRPr lang="en-US" sz="7200" b="1" dirty="0">
              <a:solidFill>
                <a:srgbClr val="6600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507753"/>
            <a:ext cx="6498159" cy="916641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000090"/>
                </a:solidFill>
              </a:rPr>
              <a:t>Lon Garrison </a:t>
            </a:r>
          </a:p>
          <a:p>
            <a:r>
              <a:rPr lang="en-US" sz="2400" b="1" dirty="0" smtClean="0">
                <a:solidFill>
                  <a:srgbClr val="000090"/>
                </a:solidFill>
              </a:rPr>
              <a:t>Director of Membership Services</a:t>
            </a:r>
            <a:endParaRPr lang="en-US" sz="2400" b="1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8420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936127"/>
          </a:xfrm>
        </p:spPr>
        <p:txBody>
          <a:bodyPr/>
          <a:lstStyle/>
          <a:p>
            <a:pPr algn="l"/>
            <a:r>
              <a:rPr lang="en-US" dirty="0" smtClean="0"/>
              <a:t>Chapter 4 &amp; 5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5" y="1408855"/>
            <a:ext cx="8042276" cy="4060541"/>
          </a:xfrm>
        </p:spPr>
        <p:txBody>
          <a:bodyPr vert="horz">
            <a:normAutofit/>
          </a:bodyPr>
          <a:lstStyle/>
          <a:p>
            <a:pPr marL="457200" lvl="0" indent="-457200">
              <a:buFont typeface="+mj-lt"/>
              <a:buAutoNum type="arabicPeriod" startAt="23"/>
            </a:pPr>
            <a:r>
              <a:rPr lang="en-US" dirty="0" smtClean="0">
                <a:solidFill>
                  <a:srgbClr val="000000"/>
                </a:solidFill>
              </a:rPr>
              <a:t>What </a:t>
            </a:r>
            <a:r>
              <a:rPr lang="en-US" dirty="0">
                <a:solidFill>
                  <a:srgbClr val="000000"/>
                </a:solidFill>
              </a:rPr>
              <a:t>floor of the capitol building is the Legislature on?  Who’s on the right side of the halls?  Who’s on the left side?</a:t>
            </a:r>
          </a:p>
          <a:p>
            <a:pPr marL="457200" lvl="0" indent="-457200">
              <a:buFont typeface="+mj-lt"/>
              <a:buAutoNum type="arabicPeriod" startAt="23"/>
            </a:pPr>
            <a:r>
              <a:rPr lang="en-US" dirty="0">
                <a:solidFill>
                  <a:srgbClr val="000000"/>
                </a:solidFill>
              </a:rPr>
              <a:t>Where is the Governor’s office located?</a:t>
            </a:r>
          </a:p>
          <a:p>
            <a:pPr marL="457200" lvl="0" indent="-457200">
              <a:buFont typeface="+mj-lt"/>
              <a:buAutoNum type="arabicPeriod" startAt="23"/>
            </a:pPr>
            <a:r>
              <a:rPr lang="en-US" dirty="0">
                <a:solidFill>
                  <a:srgbClr val="000000"/>
                </a:solidFill>
              </a:rPr>
              <a:t>What are 3 reminders about the protocol when you are visiting the galleries?</a:t>
            </a:r>
          </a:p>
          <a:p>
            <a:pPr marL="457200" indent="-457200">
              <a:buFont typeface="+mj-lt"/>
              <a:buAutoNum type="arabicPeriod" startAt="13"/>
            </a:pP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7397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936127"/>
          </a:xfrm>
        </p:spPr>
        <p:txBody>
          <a:bodyPr/>
          <a:lstStyle/>
          <a:p>
            <a:pPr algn="l"/>
            <a:r>
              <a:rPr lang="en-US" dirty="0" smtClean="0"/>
              <a:t>Chapter 6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5" y="1408855"/>
            <a:ext cx="8042276" cy="4060541"/>
          </a:xfrm>
        </p:spPr>
        <p:txBody>
          <a:bodyPr vert="horz">
            <a:normAutofit/>
          </a:bodyPr>
          <a:lstStyle/>
          <a:p>
            <a:pPr marL="457200" lvl="0" indent="-457200">
              <a:buFont typeface="+mj-lt"/>
              <a:buAutoNum type="arabicPeriod" startAt="26"/>
            </a:pPr>
            <a:r>
              <a:rPr lang="en-US" dirty="0">
                <a:solidFill>
                  <a:srgbClr val="000000"/>
                </a:solidFill>
              </a:rPr>
              <a:t>What does LIO stand for?</a:t>
            </a:r>
          </a:p>
          <a:p>
            <a:pPr marL="457200" lvl="0" indent="-457200">
              <a:buFont typeface="+mj-lt"/>
              <a:buAutoNum type="arabicPeriod" startAt="26"/>
            </a:pPr>
            <a:r>
              <a:rPr lang="en-US" dirty="0">
                <a:solidFill>
                  <a:srgbClr val="000000"/>
                </a:solidFill>
              </a:rPr>
              <a:t>If you send information to your LIO what does your cover sheet need to include?</a:t>
            </a:r>
          </a:p>
          <a:p>
            <a:pPr marL="457200" lvl="0" indent="-457200">
              <a:buFont typeface="+mj-lt"/>
              <a:buAutoNum type="arabicPeriod" startAt="26"/>
            </a:pPr>
            <a:r>
              <a:rPr lang="en-US" dirty="0">
                <a:solidFill>
                  <a:srgbClr val="000000"/>
                </a:solidFill>
              </a:rPr>
              <a:t>How would you go about testifying from your LIO?</a:t>
            </a:r>
          </a:p>
          <a:p>
            <a:pPr marL="457200" lvl="0" indent="-457200">
              <a:buFont typeface="+mj-lt"/>
              <a:buAutoNum type="arabicPeriod" startAt="26"/>
            </a:pPr>
            <a:r>
              <a:rPr lang="en-US" dirty="0">
                <a:solidFill>
                  <a:srgbClr val="000000"/>
                </a:solidFill>
              </a:rPr>
              <a:t>Where is the closest LIO to your community</a:t>
            </a:r>
            <a:r>
              <a:rPr lang="en-US" dirty="0" smtClean="0">
                <a:solidFill>
                  <a:srgbClr val="000000"/>
                </a:solidFill>
              </a:rPr>
              <a:t>?</a:t>
            </a:r>
            <a:endParaRPr lang="en-US" dirty="0">
              <a:solidFill>
                <a:srgbClr val="000000"/>
              </a:solidFill>
            </a:endParaRPr>
          </a:p>
          <a:p>
            <a:pPr marL="457200" indent="-457200">
              <a:buFont typeface="+mj-lt"/>
              <a:buAutoNum type="arabicPeriod" startAt="13"/>
            </a:pP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4591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936127"/>
          </a:xfrm>
        </p:spPr>
        <p:txBody>
          <a:bodyPr/>
          <a:lstStyle/>
          <a:p>
            <a:pPr algn="l"/>
            <a:r>
              <a:rPr lang="en-US" dirty="0" smtClean="0"/>
              <a:t>Things to Think About</a:t>
            </a:r>
            <a:r>
              <a:rPr lang="mr-IN" dirty="0" smtClean="0"/>
              <a:t>……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5" y="1408855"/>
            <a:ext cx="8042276" cy="4060541"/>
          </a:xfrm>
        </p:spPr>
        <p:txBody>
          <a:bodyPr vert="horz">
            <a:normAutofit/>
          </a:bodyPr>
          <a:lstStyle/>
          <a:p>
            <a:pPr marL="0" lvl="0" indent="0">
              <a:buNone/>
            </a:pPr>
            <a:r>
              <a:rPr lang="en-US" sz="3200" dirty="0" smtClean="0">
                <a:solidFill>
                  <a:schemeClr val="tx1"/>
                </a:solidFill>
              </a:rPr>
              <a:t>What are some strategies for getting acquainted with the legislators who represent your area and their staff members</a:t>
            </a:r>
            <a:r>
              <a:rPr lang="en-US" sz="3200" dirty="0" smtClean="0">
                <a:solidFill>
                  <a:schemeClr val="tx1"/>
                </a:solidFill>
              </a:rPr>
              <a:t>?</a:t>
            </a:r>
            <a:endParaRPr lang="en-US" sz="3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32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3200" dirty="0">
                <a:solidFill>
                  <a:srgbClr val="000000"/>
                </a:solidFill>
              </a:rPr>
              <a:t>How do you start the conversation with them at their office? </a:t>
            </a:r>
            <a:endParaRPr lang="en-US" sz="3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8909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936127"/>
          </a:xfrm>
        </p:spPr>
        <p:txBody>
          <a:bodyPr/>
          <a:lstStyle/>
          <a:p>
            <a:pPr algn="l"/>
            <a:r>
              <a:rPr lang="en-US" dirty="0" smtClean="0"/>
              <a:t>Things to Think About</a:t>
            </a:r>
            <a:r>
              <a:rPr lang="mr-IN" dirty="0" smtClean="0"/>
              <a:t>……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5" y="1408855"/>
            <a:ext cx="8042276" cy="4060541"/>
          </a:xfrm>
        </p:spPr>
        <p:txBody>
          <a:bodyPr vert="horz">
            <a:normAutofit/>
          </a:bodyPr>
          <a:lstStyle/>
          <a:p>
            <a:pPr marL="0" lvl="0" indent="0">
              <a:buNone/>
            </a:pPr>
            <a:r>
              <a:rPr lang="en-US" sz="3200" dirty="0">
                <a:solidFill>
                  <a:srgbClr val="000000"/>
                </a:solidFill>
              </a:rPr>
              <a:t>How do you present your perspectives on the AASB position on major issues?   Your district-specific concerns or priorities? </a:t>
            </a:r>
            <a:endParaRPr lang="en-US" sz="320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320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3200" dirty="0" smtClean="0">
                <a:solidFill>
                  <a:srgbClr val="000000"/>
                </a:solidFill>
              </a:rPr>
              <a:t>What </a:t>
            </a:r>
            <a:r>
              <a:rPr lang="en-US" sz="3200" dirty="0">
                <a:solidFill>
                  <a:srgbClr val="000000"/>
                </a:solidFill>
              </a:rPr>
              <a:t>do you do if the staff member or legislator disagrees with you?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endParaRPr lang="en-US" sz="3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2535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936127"/>
          </a:xfrm>
        </p:spPr>
        <p:txBody>
          <a:bodyPr/>
          <a:lstStyle/>
          <a:p>
            <a:pPr algn="l"/>
            <a:r>
              <a:rPr lang="en-US" dirty="0" smtClean="0"/>
              <a:t>Things to Think About</a:t>
            </a:r>
            <a:r>
              <a:rPr lang="mr-IN" dirty="0" smtClean="0"/>
              <a:t>……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5" y="1408855"/>
            <a:ext cx="8042276" cy="4060541"/>
          </a:xfrm>
        </p:spPr>
        <p:txBody>
          <a:bodyPr vert="horz">
            <a:normAutofit/>
          </a:bodyPr>
          <a:lstStyle/>
          <a:p>
            <a:pPr marL="0" lvl="0" indent="0">
              <a:buNone/>
            </a:pPr>
            <a:r>
              <a:rPr lang="en-US" sz="3200" dirty="0">
                <a:solidFill>
                  <a:srgbClr val="000000"/>
                </a:solidFill>
              </a:rPr>
              <a:t>What are some strategies to convince the legislator that your position is correct?</a:t>
            </a:r>
            <a:br>
              <a:rPr lang="en-US" sz="3200" dirty="0">
                <a:solidFill>
                  <a:srgbClr val="000000"/>
                </a:solidFill>
              </a:rPr>
            </a:br>
            <a:endParaRPr lang="en-US" sz="320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3200" dirty="0">
                <a:solidFill>
                  <a:srgbClr val="000000"/>
                </a:solidFill>
              </a:rPr>
              <a:t>What can you expect a legislator to do or say about your request for action on a particular bill or issue?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endParaRPr lang="en-US" sz="3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2540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936127"/>
          </a:xfrm>
        </p:spPr>
        <p:txBody>
          <a:bodyPr/>
          <a:lstStyle/>
          <a:p>
            <a:pPr algn="l"/>
            <a:r>
              <a:rPr lang="en-US" dirty="0" smtClean="0"/>
              <a:t>Things to Think About</a:t>
            </a:r>
            <a:r>
              <a:rPr lang="mr-IN" dirty="0" smtClean="0"/>
              <a:t>……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5" y="1408855"/>
            <a:ext cx="8042276" cy="4060541"/>
          </a:xfrm>
        </p:spPr>
        <p:txBody>
          <a:bodyPr vert="horz" anchor="ctr">
            <a:normAutofit/>
          </a:bodyPr>
          <a:lstStyle/>
          <a:p>
            <a:pPr marL="0" lvl="0" indent="0" algn="ctr">
              <a:buNone/>
            </a:pPr>
            <a:r>
              <a:rPr lang="en-US" sz="3200" b="1" dirty="0" smtClean="0">
                <a:solidFill>
                  <a:srgbClr val="000000"/>
                </a:solidFill>
              </a:rPr>
              <a:t>PRACTICE, PRACTICE!</a:t>
            </a:r>
          </a:p>
          <a:p>
            <a:pPr marL="0" indent="0" algn="ctr">
              <a:buNone/>
            </a:pPr>
            <a:r>
              <a:rPr lang="en-US" sz="3200" b="1" dirty="0" smtClean="0">
                <a:solidFill>
                  <a:srgbClr val="000000"/>
                </a:solidFill>
              </a:rPr>
              <a:t>Know your story, know your facts!</a:t>
            </a:r>
          </a:p>
          <a:p>
            <a:pPr marL="0" indent="0" algn="ctr">
              <a:buNone/>
            </a:pPr>
            <a:r>
              <a:rPr lang="en-US" sz="3200" b="1" dirty="0" smtClean="0">
                <a:solidFill>
                  <a:srgbClr val="000000"/>
                </a:solidFill>
              </a:rPr>
              <a:t>Be firm, confident &amp; courteous!</a:t>
            </a:r>
          </a:p>
          <a:p>
            <a:pPr marL="0" indent="0" algn="ctr">
              <a:buNone/>
            </a:pPr>
            <a:r>
              <a:rPr lang="en-US" sz="3200" b="1" dirty="0" smtClean="0">
                <a:solidFill>
                  <a:srgbClr val="000000"/>
                </a:solidFill>
              </a:rPr>
              <a:t>Always be gracious &amp; respectful</a:t>
            </a:r>
            <a:endParaRPr lang="en-US" sz="32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8566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05204" y="1304629"/>
            <a:ext cx="400118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dirty="0" smtClean="0">
                <a:solidFill>
                  <a:srgbClr val="000090"/>
                </a:solidFill>
              </a:rPr>
              <a:t>Thank  You!</a:t>
            </a:r>
          </a:p>
          <a:p>
            <a:pPr algn="ctr"/>
            <a:endParaRPr lang="en-US" sz="4000" dirty="0"/>
          </a:p>
          <a:p>
            <a:pPr algn="ctr"/>
            <a:r>
              <a:rPr lang="en-US" sz="4000" dirty="0" smtClean="0"/>
              <a:t>Good luck!</a:t>
            </a:r>
          </a:p>
          <a:p>
            <a:pPr algn="ctr"/>
            <a:endParaRPr lang="en-US" sz="4000" dirty="0"/>
          </a:p>
          <a:p>
            <a:pPr algn="ctr"/>
            <a:r>
              <a:rPr lang="en-US" sz="4000" dirty="0" smtClean="0"/>
              <a:t>Our kids depend upon you!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426347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4199" y="695802"/>
            <a:ext cx="720212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0090"/>
                </a:solidFill>
              </a:rPr>
              <a:t>What is Lobbying?</a:t>
            </a:r>
          </a:p>
          <a:p>
            <a:endParaRPr lang="en-US" sz="2800" dirty="0" smtClean="0"/>
          </a:p>
          <a:p>
            <a:r>
              <a:rPr lang="en-US" sz="2800" dirty="0" smtClean="0"/>
              <a:t>Lobbying </a:t>
            </a:r>
            <a:r>
              <a:rPr lang="en-US" sz="2800" dirty="0"/>
              <a:t>is the process whereby information is exchanged and </a:t>
            </a:r>
            <a:r>
              <a:rPr lang="en-US" sz="2800" dirty="0" smtClean="0"/>
              <a:t>constituents’ views </a:t>
            </a:r>
            <a:r>
              <a:rPr lang="en-US" sz="2800" dirty="0"/>
              <a:t>are made known to elected officials. </a:t>
            </a:r>
            <a:endParaRPr lang="en-US" sz="2800" dirty="0" smtClean="0"/>
          </a:p>
          <a:p>
            <a:endParaRPr lang="en-US" sz="2800" dirty="0"/>
          </a:p>
          <a:p>
            <a:r>
              <a:rPr lang="en-US" sz="2800" dirty="0" smtClean="0"/>
              <a:t>The </a:t>
            </a:r>
            <a:r>
              <a:rPr lang="en-US" sz="2800" dirty="0"/>
              <a:t>emphasis </a:t>
            </a:r>
            <a:r>
              <a:rPr lang="en-US" sz="2800" dirty="0" smtClean="0"/>
              <a:t>is on </a:t>
            </a:r>
            <a:r>
              <a:rPr lang="en-US" sz="2800" dirty="0"/>
              <a:t>representing a point of view, not necessarily on getting a particular</a:t>
            </a:r>
          </a:p>
          <a:p>
            <a:r>
              <a:rPr lang="en-US" sz="2800" dirty="0"/>
              <a:t>bill passed.</a:t>
            </a:r>
          </a:p>
        </p:txBody>
      </p:sp>
    </p:spTree>
    <p:extLst>
      <p:ext uri="{BB962C8B-B14F-4D97-AF65-F5344CB8AC3E}">
        <p14:creationId xmlns:p14="http://schemas.microsoft.com/office/powerpoint/2010/main" val="1771168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0_01_30LegislativeHB-draft-2 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6263" y="173951"/>
            <a:ext cx="3604612" cy="5570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2444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17632" y="800172"/>
            <a:ext cx="744567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Lets take a quiz to get more familiar with the process.</a:t>
            </a:r>
          </a:p>
          <a:p>
            <a:endParaRPr lang="en-US" sz="3600" dirty="0"/>
          </a:p>
          <a:p>
            <a:r>
              <a:rPr lang="en-US" sz="3600" dirty="0" smtClean="0"/>
              <a:t>Each table will have a couple of questions to answer.  Find the chapter they pertain to and we will come back to discuss the answer.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618657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936127"/>
          </a:xfrm>
        </p:spPr>
        <p:txBody>
          <a:bodyPr/>
          <a:lstStyle/>
          <a:p>
            <a:pPr algn="l"/>
            <a:r>
              <a:rPr lang="en-US" dirty="0" smtClean="0"/>
              <a:t>Chapter 1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5" y="1408855"/>
            <a:ext cx="8042276" cy="4060541"/>
          </a:xfrm>
        </p:spPr>
        <p:txBody>
          <a:bodyPr vert="horz">
            <a:normAutofit fontScale="92500" lnSpcReduction="20000"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What </a:t>
            </a:r>
            <a:r>
              <a:rPr lang="en-US" dirty="0">
                <a:solidFill>
                  <a:schemeClr val="tx1"/>
                </a:solidFill>
              </a:rPr>
              <a:t>are your 2 weapons when you go to talk to your legislators? 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How many people in your group make for an effective meeting? 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What are the 4 tips to keep in mind AT THE MEETING?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Name one tip on developing confidence to talk to your legislator.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Share 2 tips on writing letters to legislative members.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What are important rules to remember when calling your legislators?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71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936127"/>
          </a:xfrm>
        </p:spPr>
        <p:txBody>
          <a:bodyPr/>
          <a:lstStyle/>
          <a:p>
            <a:pPr algn="l"/>
            <a:r>
              <a:rPr lang="en-US" dirty="0" smtClean="0"/>
              <a:t>Chapter 2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5" y="1408855"/>
            <a:ext cx="8042276" cy="4060541"/>
          </a:xfrm>
        </p:spPr>
        <p:txBody>
          <a:bodyPr vert="horz">
            <a:normAutofit/>
          </a:bodyPr>
          <a:lstStyle/>
          <a:p>
            <a:pPr marL="457200" lvl="0" indent="-457200">
              <a:buFont typeface="+mj-lt"/>
              <a:buAutoNum type="arabicPeriod" startAt="7"/>
            </a:pPr>
            <a:r>
              <a:rPr lang="en-US" dirty="0">
                <a:solidFill>
                  <a:srgbClr val="000000"/>
                </a:solidFill>
              </a:rPr>
              <a:t>Typically how many committees is a bill referred to?</a:t>
            </a:r>
          </a:p>
          <a:p>
            <a:pPr marL="457200" lvl="0" indent="-457200">
              <a:buFont typeface="+mj-lt"/>
              <a:buAutoNum type="arabicPeriod" startAt="7"/>
            </a:pPr>
            <a:r>
              <a:rPr lang="en-US" dirty="0">
                <a:solidFill>
                  <a:srgbClr val="000000"/>
                </a:solidFill>
              </a:rPr>
              <a:t>After a bill has been considered by all committees it was referred to where does it go?</a:t>
            </a:r>
          </a:p>
          <a:p>
            <a:pPr marL="457200" lvl="0" indent="-457200">
              <a:buFont typeface="+mj-lt"/>
              <a:buAutoNum type="arabicPeriod" startAt="7"/>
            </a:pPr>
            <a:r>
              <a:rPr lang="en-US" dirty="0">
                <a:solidFill>
                  <a:srgbClr val="000000"/>
                </a:solidFill>
              </a:rPr>
              <a:t>What is a Floor Amendment?</a:t>
            </a:r>
          </a:p>
          <a:p>
            <a:pPr marL="457200" lvl="0" indent="-457200">
              <a:buFont typeface="+mj-lt"/>
              <a:buAutoNum type="arabicPeriod" startAt="7"/>
            </a:pPr>
            <a:r>
              <a:rPr lang="en-US" dirty="0">
                <a:solidFill>
                  <a:srgbClr val="000000"/>
                </a:solidFill>
              </a:rPr>
              <a:t>How many readings does a bill have to go through?</a:t>
            </a:r>
          </a:p>
          <a:p>
            <a:pPr marL="457200" lvl="0" indent="-457200">
              <a:buFont typeface="+mj-lt"/>
              <a:buAutoNum type="arabicPeriod" startAt="7"/>
            </a:pPr>
            <a:r>
              <a:rPr lang="en-US" dirty="0">
                <a:solidFill>
                  <a:srgbClr val="000000"/>
                </a:solidFill>
              </a:rPr>
              <a:t>What happens if there is a deadlock on a bill?</a:t>
            </a:r>
          </a:p>
          <a:p>
            <a:pPr marL="457200" lvl="0" indent="-457200">
              <a:buFont typeface="+mj-lt"/>
              <a:buAutoNum type="arabicPeriod" startAt="7"/>
            </a:pPr>
            <a:r>
              <a:rPr lang="en-US" dirty="0">
                <a:solidFill>
                  <a:srgbClr val="000000"/>
                </a:solidFill>
              </a:rPr>
              <a:t>What are the actions the governor can take on a bill? 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679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936127"/>
          </a:xfrm>
        </p:spPr>
        <p:txBody>
          <a:bodyPr/>
          <a:lstStyle/>
          <a:p>
            <a:pPr algn="l"/>
            <a:r>
              <a:rPr lang="en-US" dirty="0" smtClean="0"/>
              <a:t>Chapter 3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5" y="1408855"/>
            <a:ext cx="8042276" cy="4060541"/>
          </a:xfrm>
        </p:spPr>
        <p:txBody>
          <a:bodyPr vert="horz">
            <a:normAutofit/>
          </a:bodyPr>
          <a:lstStyle/>
          <a:p>
            <a:pPr marL="457200" lvl="0" indent="-457200">
              <a:buFont typeface="+mj-lt"/>
              <a:buAutoNum type="arabicPeriod" startAt="13"/>
            </a:pPr>
            <a:r>
              <a:rPr lang="en-US" dirty="0">
                <a:solidFill>
                  <a:srgbClr val="000000"/>
                </a:solidFill>
              </a:rPr>
              <a:t>While visiting the Capitol where do you pick up the Daily House and Senate Journals, daily calendar and copies of bills?</a:t>
            </a:r>
          </a:p>
          <a:p>
            <a:pPr marL="457200" lvl="0" indent="-457200">
              <a:buFont typeface="+mj-lt"/>
              <a:buAutoNum type="arabicPeriod" startAt="13"/>
            </a:pPr>
            <a:r>
              <a:rPr lang="en-US" dirty="0">
                <a:solidFill>
                  <a:srgbClr val="000000"/>
                </a:solidFill>
              </a:rPr>
              <a:t>What information does the Daily Journal tell you?</a:t>
            </a:r>
          </a:p>
          <a:p>
            <a:pPr marL="457200" lvl="0" indent="-457200">
              <a:buFont typeface="+mj-lt"/>
              <a:buAutoNum type="arabicPeriod" startAt="13"/>
            </a:pPr>
            <a:r>
              <a:rPr lang="en-US" dirty="0">
                <a:solidFill>
                  <a:srgbClr val="000000"/>
                </a:solidFill>
              </a:rPr>
              <a:t>What information does the Daily Calendar share with you</a:t>
            </a:r>
            <a:r>
              <a:rPr lang="en-US" dirty="0" smtClean="0">
                <a:solidFill>
                  <a:srgbClr val="000000"/>
                </a:solidFill>
              </a:rPr>
              <a:t>?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8633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936127"/>
          </a:xfrm>
        </p:spPr>
        <p:txBody>
          <a:bodyPr/>
          <a:lstStyle/>
          <a:p>
            <a:pPr algn="l"/>
            <a:r>
              <a:rPr lang="en-US" dirty="0" smtClean="0"/>
              <a:t>Chapter 3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5" y="1408855"/>
            <a:ext cx="8042276" cy="4060541"/>
          </a:xfrm>
        </p:spPr>
        <p:txBody>
          <a:bodyPr vert="horz">
            <a:normAutofit/>
          </a:bodyPr>
          <a:lstStyle/>
          <a:p>
            <a:pPr marL="457200" lvl="0" indent="-457200">
              <a:buFont typeface="+mj-lt"/>
              <a:buAutoNum type="arabicPeriod" startAt="16"/>
            </a:pPr>
            <a:r>
              <a:rPr lang="en-US" dirty="0" smtClean="0">
                <a:solidFill>
                  <a:srgbClr val="000000"/>
                </a:solidFill>
              </a:rPr>
              <a:t>What </a:t>
            </a:r>
            <a:r>
              <a:rPr lang="en-US" dirty="0">
                <a:solidFill>
                  <a:srgbClr val="000000"/>
                </a:solidFill>
              </a:rPr>
              <a:t>is BASIS and how often is it updated?</a:t>
            </a:r>
          </a:p>
          <a:p>
            <a:pPr marL="457200" lvl="0" indent="-457200">
              <a:buFont typeface="+mj-lt"/>
              <a:buAutoNum type="arabicPeriod" startAt="16"/>
            </a:pPr>
            <a:r>
              <a:rPr lang="en-US" dirty="0">
                <a:solidFill>
                  <a:srgbClr val="000000"/>
                </a:solidFill>
              </a:rPr>
              <a:t>If you don’t live in Juneau and don’t have access to a digital devise or the Internet what is another option for you?  These are scattered throughout Alaska. </a:t>
            </a:r>
          </a:p>
          <a:p>
            <a:pPr marL="457200" lvl="0" indent="-457200">
              <a:buFont typeface="+mj-lt"/>
              <a:buAutoNum type="arabicPeriod" startAt="16"/>
            </a:pPr>
            <a:r>
              <a:rPr lang="en-US" dirty="0">
                <a:solidFill>
                  <a:srgbClr val="000000"/>
                </a:solidFill>
              </a:rPr>
              <a:t>Who are the 3 reporting services that have various information that can help you gain knowledge of what is happening in the session?</a:t>
            </a:r>
          </a:p>
          <a:p>
            <a:pPr marL="457200" indent="-457200">
              <a:buFont typeface="+mj-lt"/>
              <a:buAutoNum type="arabicPeriod" startAt="16"/>
            </a:pP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014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936127"/>
          </a:xfrm>
        </p:spPr>
        <p:txBody>
          <a:bodyPr/>
          <a:lstStyle/>
          <a:p>
            <a:pPr algn="l"/>
            <a:r>
              <a:rPr lang="en-US" dirty="0" smtClean="0"/>
              <a:t>Chapter 4 &amp; 5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5" y="1408855"/>
            <a:ext cx="8042276" cy="4060541"/>
          </a:xfrm>
        </p:spPr>
        <p:txBody>
          <a:bodyPr vert="horz">
            <a:normAutofit/>
          </a:bodyPr>
          <a:lstStyle/>
          <a:p>
            <a:pPr marL="457200" lvl="0" indent="-457200">
              <a:buFont typeface="+mj-lt"/>
              <a:buAutoNum type="arabicPeriod" startAt="19"/>
            </a:pPr>
            <a:r>
              <a:rPr lang="en-US" sz="2800" dirty="0">
                <a:solidFill>
                  <a:srgbClr val="000000"/>
                </a:solidFill>
              </a:rPr>
              <a:t>What does the top line of a bill indicate? </a:t>
            </a:r>
          </a:p>
          <a:p>
            <a:pPr marL="457200" lvl="0" indent="-457200">
              <a:buFont typeface="+mj-lt"/>
              <a:buAutoNum type="arabicPeriod" startAt="19"/>
            </a:pPr>
            <a:r>
              <a:rPr lang="en-US" sz="2800" dirty="0">
                <a:solidFill>
                  <a:srgbClr val="000000"/>
                </a:solidFill>
              </a:rPr>
              <a:t>Where do you find the house of origin on a bill?</a:t>
            </a:r>
          </a:p>
          <a:p>
            <a:pPr marL="457200" lvl="0" indent="-457200">
              <a:buFont typeface="+mj-lt"/>
              <a:buAutoNum type="arabicPeriod" startAt="19"/>
            </a:pPr>
            <a:r>
              <a:rPr lang="en-US" sz="2800" dirty="0">
                <a:solidFill>
                  <a:srgbClr val="000000"/>
                </a:solidFill>
              </a:rPr>
              <a:t>If something is </a:t>
            </a:r>
            <a:r>
              <a:rPr lang="en-US" sz="2800" u="sng" dirty="0">
                <a:solidFill>
                  <a:srgbClr val="000000"/>
                </a:solidFill>
              </a:rPr>
              <a:t>underlined</a:t>
            </a:r>
            <a:r>
              <a:rPr lang="en-US" sz="2800" dirty="0">
                <a:solidFill>
                  <a:srgbClr val="000000"/>
                </a:solidFill>
              </a:rPr>
              <a:t> in a bill what does that mean?</a:t>
            </a:r>
          </a:p>
          <a:p>
            <a:pPr marL="457200" lvl="0" indent="-457200">
              <a:buFont typeface="+mj-lt"/>
              <a:buAutoNum type="arabicPeriod" startAt="19"/>
            </a:pPr>
            <a:r>
              <a:rPr lang="en-US" sz="2800" dirty="0">
                <a:solidFill>
                  <a:srgbClr val="000000"/>
                </a:solidFill>
              </a:rPr>
              <a:t>If something is in (brackets) what does it mean</a:t>
            </a:r>
            <a:r>
              <a:rPr lang="en-US" sz="2800" dirty="0" smtClean="0">
                <a:solidFill>
                  <a:srgbClr val="000000"/>
                </a:solidFill>
              </a:rPr>
              <a:t>?</a:t>
            </a:r>
            <a:endParaRPr lang="en-US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5196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ASB4-BlueBar">
  <a:themeElements>
    <a:clrScheme name="Custom 2">
      <a:dk1>
        <a:sysClr val="windowText" lastClr="000000"/>
      </a:dk1>
      <a:lt1>
        <a:sysClr val="window" lastClr="FFFFFF"/>
      </a:lt1>
      <a:dk2>
        <a:srgbClr val="000000"/>
      </a:dk2>
      <a:lt2>
        <a:srgbClr val="E4E9EF"/>
      </a:lt2>
      <a:accent1>
        <a:srgbClr val="000000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AASB4-BlueBar.thmx</Template>
  <TotalTime>132</TotalTime>
  <Words>632</Words>
  <Application>Microsoft Macintosh PowerPoint</Application>
  <PresentationFormat>On-screen Show (4:3)</PresentationFormat>
  <Paragraphs>69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AASB4-BlueBar</vt:lpstr>
      <vt:lpstr>Custom Design</vt:lpstr>
      <vt:lpstr>1_Custom Design</vt:lpstr>
      <vt:lpstr>2_Custom Design</vt:lpstr>
      <vt:lpstr>3_Custom Design</vt:lpstr>
      <vt:lpstr>4_Custom Design</vt:lpstr>
      <vt:lpstr>Office Theme</vt:lpstr>
      <vt:lpstr>Lobbying 101 Advancing your message and needs to the Legislature</vt:lpstr>
      <vt:lpstr>PowerPoint Presentation</vt:lpstr>
      <vt:lpstr>PowerPoint Presentation</vt:lpstr>
      <vt:lpstr>PowerPoint Presentation</vt:lpstr>
      <vt:lpstr>Chapter 1</vt:lpstr>
      <vt:lpstr>Chapter 2</vt:lpstr>
      <vt:lpstr>Chapter 3</vt:lpstr>
      <vt:lpstr>Chapter 3</vt:lpstr>
      <vt:lpstr>Chapter 4 &amp; 5</vt:lpstr>
      <vt:lpstr>Chapter 4 &amp; 5</vt:lpstr>
      <vt:lpstr>Chapter 6</vt:lpstr>
      <vt:lpstr>Things to Think About…….</vt:lpstr>
      <vt:lpstr>Things to Think About…….</vt:lpstr>
      <vt:lpstr>Things to Think About…….</vt:lpstr>
      <vt:lpstr>Things to Think About…….</vt:lpstr>
      <vt:lpstr>PowerPoint Presentation</vt:lpstr>
    </vt:vector>
  </TitlesOfParts>
  <Company>Association of Alaska School Boards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Lobbying 101 Advancing your message and needs to the Legislature</dc:title>
  <dc:creator>Lon Garrison</dc:creator>
  <cp:lastModifiedBy>Lon Garrison</cp:lastModifiedBy>
  <cp:revision>12</cp:revision>
  <dcterms:created xsi:type="dcterms:W3CDTF">2020-02-07T22:41:43Z</dcterms:created>
  <dcterms:modified xsi:type="dcterms:W3CDTF">2020-02-09T14:38:18Z</dcterms:modified>
</cp:coreProperties>
</file>