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  <p:sldMasterId id="2147483751" r:id="rId2"/>
    <p:sldMasterId id="2147483763" r:id="rId3"/>
    <p:sldMasterId id="2147483775" r:id="rId4"/>
    <p:sldMasterId id="2147483787" r:id="rId5"/>
    <p:sldMasterId id="2147483799" r:id="rId6"/>
  </p:sldMasterIdLst>
  <p:notesMasterIdLst>
    <p:notesMasterId r:id="rId27"/>
  </p:notesMasterIdLst>
  <p:sldIdLst>
    <p:sldId id="256" r:id="rId7"/>
    <p:sldId id="267" r:id="rId8"/>
    <p:sldId id="278" r:id="rId9"/>
    <p:sldId id="289" r:id="rId10"/>
    <p:sldId id="262" r:id="rId11"/>
    <p:sldId id="286" r:id="rId12"/>
    <p:sldId id="287" r:id="rId13"/>
    <p:sldId id="301" r:id="rId14"/>
    <p:sldId id="302" r:id="rId15"/>
    <p:sldId id="290" r:id="rId16"/>
    <p:sldId id="291" r:id="rId17"/>
    <p:sldId id="292" r:id="rId18"/>
    <p:sldId id="293" r:id="rId19"/>
    <p:sldId id="295" r:id="rId20"/>
    <p:sldId id="296" r:id="rId21"/>
    <p:sldId id="297" r:id="rId22"/>
    <p:sldId id="299" r:id="rId23"/>
    <p:sldId id="298" r:id="rId24"/>
    <p:sldId id="283" r:id="rId25"/>
    <p:sldId id="300" r:id="rId26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300C3"/>
    <a:srgbClr val="1F6D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40"/>
    <p:restoredTop sz="66698" autoAdjust="0"/>
  </p:normalViewPr>
  <p:slideViewPr>
    <p:cSldViewPr snapToGrid="0" snapToObjects="1">
      <p:cViewPr>
        <p:scale>
          <a:sx n="80" d="100"/>
          <a:sy n="80" d="100"/>
        </p:scale>
        <p:origin x="736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45" d="100"/>
          <a:sy n="45" d="100"/>
        </p:scale>
        <p:origin x="-4192" y="-12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2F9F06-68C4-3746-81E4-5430AA1C3DF6}" type="datetimeFigureOut">
              <a:rPr lang="en-US" smtClean="0"/>
              <a:t>2/3/20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E5FA03-94ED-9B4E-822F-9166EDAA14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216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Welcome participants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5FA03-94ED-9B4E-822F-9166EDAA149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9122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5FA03-94ED-9B4E-822F-9166EDAA149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184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5FA03-94ED-9B4E-822F-9166EDAA149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184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5FA03-94ED-9B4E-822F-9166EDAA149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184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5FA03-94ED-9B4E-822F-9166EDAA149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184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5FA03-94ED-9B4E-822F-9166EDAA149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184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5FA03-94ED-9B4E-822F-9166EDAA149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184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5FA03-94ED-9B4E-822F-9166EDAA149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184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dirty="0"/>
              <a:t>Mike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5FA03-94ED-9B4E-822F-9166EDAA149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6678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E5FA03-94ED-9B4E-822F-9166EDAA149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1496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Small groups 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Discuss the questions</a:t>
            </a:r>
          </a:p>
          <a:p>
            <a:pPr lvl="0"/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Board members:  Think 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a time that you have found yourself crossing the line from governance to management or you have seen a fellow board member attempting to manage.</a:t>
            </a:r>
          </a:p>
          <a:p>
            <a:pPr lvl="0"/>
            <a:endParaRPr lang="en-US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Brave souls to share out? (Just one or two.)</a:t>
            </a:r>
          </a:p>
          <a:p>
            <a:pPr lvl="0"/>
            <a:endParaRPr lang="en-US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(If none:  Superintendents—in a district long ago and far away: Any examples?)</a:t>
            </a:r>
          </a:p>
          <a:p>
            <a:pPr lvl="0"/>
            <a:endParaRPr lang="en-US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5FA03-94ED-9B4E-822F-9166EDAA149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9462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5FA03-94ED-9B4E-822F-9166EDAA149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7293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Mike:  Top half</a:t>
            </a:r>
          </a:p>
          <a:p>
            <a:r>
              <a:rPr lang="en-US" dirty="0"/>
              <a:t>Karen:  Bottom half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E5FA03-94ED-9B4E-822F-9166EDAA149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9670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Divide the room in half. 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Half A:  Review the General Functions page.  What are the key differences between the Board and the Superintendent?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Half B:  Review the Expectations and Relationships page:  What are the key differences between the Board and the Superintendent?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All:  When do you know that you’ve crossed the line?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Each Table Report Out:  1 highlight from your assigned page and 1 example of crossing the line.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5FA03-94ED-9B4E-822F-9166EDAA149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3998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Mike &amp; Karen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5FA03-94ED-9B4E-822F-9166EDAA149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184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Mike &amp; Karen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5FA03-94ED-9B4E-822F-9166EDAA149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184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5FA03-94ED-9B4E-822F-9166EDAA149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184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5FA03-94ED-9B4E-822F-9166EDAA149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18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C66EA-8FB4-FD42-BA6D-5241758F3BB8}" type="datetime1">
              <a:rPr lang="en-US" smtClean="0"/>
              <a:pPr/>
              <a:t>2/3/20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583F3-4B4A-394F-AF22-46848F657C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36ECD-DB8B-C24C-85B2-26E9381C22FA}" type="datetime1">
              <a:rPr lang="en-US" smtClean="0"/>
              <a:pPr/>
              <a:t>2/3/20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3817E-26A1-9A46-8E2F-7965FE6272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FE1C3-74F2-9D4E-AE99-F3AEDA4B5C0B}" type="datetime1">
              <a:rPr lang="en-US" smtClean="0"/>
              <a:pPr/>
              <a:t>2/3/20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23EB2-CD27-BB48-990A-2975AFF819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82D1E-3288-B747-AEB3-924B95B93706}" type="datetime1">
              <a:rPr lang="en-US" smtClean="0"/>
              <a:pPr/>
              <a:t>2/3/20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EA2BD-3E8A-D942-BA85-6629037476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4391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402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1836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2966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1721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4951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883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2437C-FEBD-BD43-AAEF-AF805AC1D12B}" type="datetime1">
              <a:rPr lang="en-US" smtClean="0"/>
              <a:pPr/>
              <a:t>2/3/20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0A12-B683-E849-ACA3-CE74BB51F76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7857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718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9852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2805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4391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402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1836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296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1721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495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5AC3C-27D6-E142-9D30-49B0B526FDA5}" type="datetime1">
              <a:rPr lang="en-US" smtClean="0"/>
              <a:pPr/>
              <a:t>2/3/20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01051-4E49-4A42-9E70-56DAF551ABD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8835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7857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718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9852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2805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4391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4025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18362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2966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172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6D3E5-F487-BE4C-98D0-39BE0F620761}" type="datetime1">
              <a:rPr lang="en-US" smtClean="0"/>
              <a:pPr/>
              <a:t>2/3/20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D0AC4-9696-8F44-AF2E-AE2EEDE7DC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4951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8835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78575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7181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9852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28055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43910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4025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18362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296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D9EC1-59B2-BE4E-BCBF-46E463716692}" type="datetime1">
              <a:rPr lang="en-US" smtClean="0"/>
              <a:pPr/>
              <a:t>2/3/20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29D68-5796-D64A-BE40-8AB6F136AC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17218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49515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88359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78575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7181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98522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28055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43910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4025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183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7318A-2847-D543-84E3-5DDFA1DBE2D1}" type="datetime1">
              <a:rPr lang="en-US" smtClean="0"/>
              <a:pPr/>
              <a:t>2/3/20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1DB36-4C16-E144-89C4-5D3D8BEAEE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29669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1721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49515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88359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78575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7181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98522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280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7626A-6632-D047-848B-6A9B36507A5B}" type="datetime1">
              <a:rPr lang="en-US" smtClean="0"/>
              <a:pPr/>
              <a:t>2/3/20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ED21A-3C2F-5740-B200-62A158C6BE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894B0-9B97-9E43-8989-87E0C1D25734}" type="datetime1">
              <a:rPr lang="en-US" smtClean="0"/>
              <a:pPr/>
              <a:t>2/3/20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BD601-6330-CF48-A9AB-7D44574190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CA335-AFEF-E04E-9B62-7D274A746C71}" type="datetime1">
              <a:rPr lang="en-US" smtClean="0"/>
              <a:pPr/>
              <a:t>2/3/20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8E375-8B26-0B49-8EBB-BE4180C731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754752B-2B4A-D044-8043-83D253534C0B}" type="datetime1">
              <a:rPr lang="en-US" smtClean="0"/>
              <a:pPr/>
              <a:t>2/3/20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366FA4E9-FE91-F44A-8764-2AA2709B5FF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AASB Logo-full color-horizontal-web@600px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868" y="5769364"/>
            <a:ext cx="2109600" cy="101260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762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762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762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762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3DEF8-DAC9-FB45-9D92-DC856E330318}" type="datetimeFigureOut">
              <a:rPr lang="en-US" smtClean="0"/>
              <a:t>2/3/20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762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ttullis@aasb.org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hyperlink" Target="mailto:rcarlson@aasb.org" TargetMode="External"/><Relationship Id="rId4" Type="http://schemas.openxmlformats.org/officeDocument/2006/relationships/hyperlink" Target="mailto:Lgarrison@aasb.or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685800" y="1202267"/>
            <a:ext cx="7772400" cy="3285066"/>
          </a:xfrm>
        </p:spPr>
        <p:txBody>
          <a:bodyPr/>
          <a:lstStyle/>
          <a:p>
            <a:pPr>
              <a:buClr>
                <a:srgbClr val="6FB7D7"/>
              </a:buClr>
            </a:pPr>
            <a:br>
              <a:rPr lang="en-US" sz="5400" dirty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5400" dirty="0">
                <a:solidFill>
                  <a:srgbClr val="3366FF"/>
                </a:solidFill>
                <a:ea typeface="ＭＳ Ｐゴシック" charset="-128"/>
                <a:cs typeface="ＭＳ Ｐゴシック" charset="-128"/>
              </a:rPr>
              <a:t>Good Governance VS Management;                   It’s Easier Said                    than Done! </a:t>
            </a:r>
          </a:p>
        </p:txBody>
      </p:sp>
      <p:sp>
        <p:nvSpPr>
          <p:cNvPr id="3075" name="Subtitle 2"/>
          <p:cNvSpPr>
            <a:spLocks noGrp="1"/>
          </p:cNvSpPr>
          <p:nvPr>
            <p:ph type="subTitle" idx="1"/>
          </p:nvPr>
        </p:nvSpPr>
        <p:spPr>
          <a:xfrm>
            <a:off x="352823" y="4334933"/>
            <a:ext cx="8105377" cy="1442846"/>
          </a:xfrm>
        </p:spPr>
        <p:txBody>
          <a:bodyPr>
            <a:normAutofit fontScale="32500" lnSpcReduction="20000"/>
          </a:bodyPr>
          <a:lstStyle/>
          <a:p>
            <a:pPr>
              <a:lnSpc>
                <a:spcPct val="80000"/>
              </a:lnSpc>
              <a:buClr>
                <a:srgbClr val="6FB7D7"/>
              </a:buClr>
              <a:buFont typeface="Wingdings 2" charset="2"/>
              <a:buNone/>
            </a:pPr>
            <a:endParaRPr lang="en-US" sz="2800" dirty="0">
              <a:solidFill>
                <a:schemeClr val="tx1"/>
              </a:solidFill>
              <a:ea typeface="ＭＳ Ｐゴシック" charset="-128"/>
              <a:cs typeface="ＭＳ Ｐゴシック" charset="-128"/>
            </a:endParaRPr>
          </a:p>
          <a:p>
            <a:pPr>
              <a:lnSpc>
                <a:spcPct val="80000"/>
              </a:lnSpc>
              <a:buClr>
                <a:srgbClr val="6FB7D7"/>
              </a:buClr>
              <a:buFont typeface="Wingdings 2" charset="2"/>
              <a:buNone/>
            </a:pPr>
            <a:endParaRPr lang="en-US" sz="2800" dirty="0">
              <a:solidFill>
                <a:schemeClr val="tx1"/>
              </a:solidFill>
              <a:ea typeface="ＭＳ Ｐゴシック" charset="-128"/>
              <a:cs typeface="ＭＳ Ｐゴシック" charset="-128"/>
            </a:endParaRPr>
          </a:p>
          <a:p>
            <a:pPr>
              <a:lnSpc>
                <a:spcPct val="80000"/>
              </a:lnSpc>
              <a:buClr>
                <a:srgbClr val="6FB7D7"/>
              </a:buClr>
              <a:buFont typeface="Wingdings 2" charset="2"/>
              <a:buNone/>
            </a:pPr>
            <a:endParaRPr lang="en-US" sz="2800" dirty="0">
              <a:solidFill>
                <a:schemeClr val="tx1"/>
              </a:solidFill>
              <a:ea typeface="ＭＳ Ｐゴシック" charset="-128"/>
              <a:cs typeface="ＭＳ Ｐゴシック" charset="-128"/>
            </a:endParaRPr>
          </a:p>
          <a:p>
            <a:pPr>
              <a:lnSpc>
                <a:spcPct val="80000"/>
              </a:lnSpc>
              <a:buClr>
                <a:srgbClr val="6FB7D7"/>
              </a:buClr>
              <a:buFont typeface="Wingdings 2" charset="2"/>
              <a:buNone/>
            </a:pPr>
            <a:endParaRPr lang="en-US" sz="2800" b="1" dirty="0">
              <a:solidFill>
                <a:srgbClr val="8300C3"/>
              </a:solidFill>
              <a:ea typeface="ＭＳ Ｐゴシック" charset="-128"/>
              <a:cs typeface="ＭＳ Ｐゴシック" charset="-128"/>
            </a:endParaRPr>
          </a:p>
          <a:p>
            <a:pPr>
              <a:lnSpc>
                <a:spcPct val="80000"/>
              </a:lnSpc>
              <a:buClr>
                <a:srgbClr val="6FB7D7"/>
              </a:buClr>
              <a:buFont typeface="Wingdings 2" charset="2"/>
              <a:buNone/>
            </a:pPr>
            <a:endParaRPr lang="en-US" sz="1200" b="1" dirty="0">
              <a:solidFill>
                <a:srgbClr val="8300C3"/>
              </a:solidFill>
              <a:ea typeface="ＭＳ Ｐゴシック" charset="-128"/>
              <a:cs typeface="ＭＳ Ｐゴシック" charset="-128"/>
            </a:endParaRPr>
          </a:p>
          <a:p>
            <a:pPr>
              <a:lnSpc>
                <a:spcPct val="80000"/>
              </a:lnSpc>
              <a:buClr>
                <a:srgbClr val="6FB7D7"/>
              </a:buClr>
            </a:pPr>
            <a:r>
              <a:rPr lang="en-US" sz="5100" b="1" dirty="0">
                <a:solidFill>
                  <a:srgbClr val="8300C3"/>
                </a:solidFill>
                <a:ea typeface="ＭＳ Ｐゴシック" charset="-128"/>
                <a:cs typeface="ＭＳ Ｐゴシック" charset="-128"/>
              </a:rPr>
              <a:t>Dr. Karen </a:t>
            </a:r>
            <a:r>
              <a:rPr lang="en-US" sz="5100" b="1" dirty="0" err="1">
                <a:solidFill>
                  <a:srgbClr val="8300C3"/>
                </a:solidFill>
                <a:ea typeface="ＭＳ Ｐゴシック" charset="-128"/>
                <a:cs typeface="ＭＳ Ｐゴシック" charset="-128"/>
              </a:rPr>
              <a:t>Gaborik</a:t>
            </a:r>
            <a:r>
              <a:rPr lang="en-US" sz="5100" b="1" dirty="0">
                <a:solidFill>
                  <a:srgbClr val="8300C3"/>
                </a:solidFill>
                <a:ea typeface="ＭＳ Ｐゴシック" charset="-128"/>
                <a:cs typeface="ＭＳ Ｐゴシック" charset="-128"/>
              </a:rPr>
              <a:t>, Superintendent Fairbanks North Star Borough School District</a:t>
            </a:r>
          </a:p>
          <a:p>
            <a:pPr>
              <a:lnSpc>
                <a:spcPct val="80000"/>
              </a:lnSpc>
              <a:buClr>
                <a:srgbClr val="6FB7D7"/>
              </a:buClr>
            </a:pPr>
            <a:r>
              <a:rPr lang="en-US" sz="5100" b="1" dirty="0">
                <a:solidFill>
                  <a:srgbClr val="8300C3"/>
                </a:solidFill>
                <a:ea typeface="ＭＳ Ｐゴシック" charset="-128"/>
                <a:cs typeface="ＭＳ Ｐゴシック" charset="-128"/>
              </a:rPr>
              <a:t>&amp;</a:t>
            </a:r>
          </a:p>
          <a:p>
            <a:pPr>
              <a:lnSpc>
                <a:spcPct val="80000"/>
              </a:lnSpc>
              <a:buClr>
                <a:srgbClr val="6FB7D7"/>
              </a:buClr>
            </a:pPr>
            <a:r>
              <a:rPr lang="en-US" sz="5100" b="1" dirty="0">
                <a:solidFill>
                  <a:srgbClr val="8300C3"/>
                </a:solidFill>
                <a:ea typeface="ＭＳ Ｐゴシック" charset="-128"/>
                <a:cs typeface="ＭＳ Ｐゴシック" charset="-128"/>
              </a:rPr>
              <a:t>Michael Swain, President AASB and President Bristol Bay School Board  </a:t>
            </a:r>
            <a:endParaRPr lang="en-US" sz="1200" b="1" dirty="0">
              <a:solidFill>
                <a:srgbClr val="8300C3"/>
              </a:solidFill>
              <a:ea typeface="ＭＳ Ｐゴシック" charset="-128"/>
              <a:cs typeface="ＭＳ Ｐゴシック" charset="-128"/>
            </a:endParaRPr>
          </a:p>
          <a:p>
            <a:pPr>
              <a:lnSpc>
                <a:spcPct val="80000"/>
              </a:lnSpc>
              <a:buClr>
                <a:srgbClr val="6FB7D7"/>
              </a:buClr>
              <a:buFont typeface="Wingdings 2" charset="2"/>
              <a:buNone/>
            </a:pPr>
            <a:endParaRPr lang="en-US" sz="1200" dirty="0">
              <a:solidFill>
                <a:schemeClr val="tx1"/>
              </a:solidFill>
              <a:ea typeface="ＭＳ Ｐゴシック" charset="-128"/>
              <a:cs typeface="ＭＳ Ｐゴシック" charset="-128"/>
            </a:endParaRPr>
          </a:p>
          <a:p>
            <a:pPr>
              <a:lnSpc>
                <a:spcPct val="80000"/>
              </a:lnSpc>
              <a:buClr>
                <a:srgbClr val="6FB7D7"/>
              </a:buClr>
              <a:buFont typeface="Wingdings 2" charset="2"/>
              <a:buNone/>
            </a:pPr>
            <a:r>
              <a:rPr lang="en-US" sz="1200" dirty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0030" y="-108699"/>
            <a:ext cx="3412647" cy="1444625"/>
          </a:xfrm>
        </p:spPr>
        <p:txBody>
          <a:bodyPr/>
          <a:lstStyle/>
          <a:p>
            <a:r>
              <a:rPr lang="en-US" b="1" u="sng" dirty="0">
                <a:solidFill>
                  <a:srgbClr val="8300C3"/>
                </a:solidFill>
              </a:rPr>
              <a:t>Policy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0872" y="1378250"/>
            <a:ext cx="2539833" cy="1220307"/>
          </a:xfrm>
        </p:spPr>
        <p:txBody>
          <a:bodyPr/>
          <a:lstStyle/>
          <a:p>
            <a:pPr marL="0" indent="0">
              <a:buNone/>
            </a:pPr>
            <a:r>
              <a:rPr lang="en-US" sz="3200" b="1" dirty="0">
                <a:solidFill>
                  <a:schemeClr val="tx1"/>
                </a:solidFill>
                <a:latin typeface="Arial"/>
                <a:cs typeface="Arial"/>
              </a:rPr>
              <a:t>Board </a:t>
            </a:r>
            <a:r>
              <a:rPr lang="en-US" sz="3200" dirty="0">
                <a:solidFill>
                  <a:schemeClr val="accent6"/>
                </a:solidFill>
                <a:latin typeface="Arial"/>
                <a:cs typeface="Arial"/>
              </a:rPr>
              <a:t>Governance</a:t>
            </a:r>
            <a:r>
              <a:rPr lang="en-US" sz="32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</a:p>
          <a:p>
            <a:pPr marL="0" indent="0">
              <a:buNone/>
            </a:pPr>
            <a:endParaRPr lang="en-US" sz="2800" b="1" dirty="0"/>
          </a:p>
          <a:p>
            <a:pPr marL="0" indent="0">
              <a:buNone/>
            </a:pPr>
            <a:endParaRPr lang="en-US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361381" y="813540"/>
            <a:ext cx="41109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/>
          </a:p>
          <a:p>
            <a:r>
              <a:rPr lang="en-US" sz="3200" b="1" dirty="0"/>
              <a:t>Superintendent</a:t>
            </a:r>
          </a:p>
          <a:p>
            <a:r>
              <a:rPr lang="en-US" sz="3200" dirty="0">
                <a:solidFill>
                  <a:srgbClr val="C00000"/>
                </a:solidFill>
              </a:rPr>
              <a:t>Management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9411" y="2449527"/>
            <a:ext cx="4121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3366FF"/>
                </a:solidFill>
              </a:rPr>
              <a:t>The WHAT.</a:t>
            </a:r>
          </a:p>
          <a:p>
            <a:r>
              <a:rPr lang="en-US" sz="2800" b="1" i="1" dirty="0">
                <a:solidFill>
                  <a:srgbClr val="3366FF"/>
                </a:solidFill>
              </a:rPr>
              <a:t>Review policy recommendations from Superintendent, debate, adopts.</a:t>
            </a:r>
            <a:r>
              <a:rPr lang="en-US" sz="3200" b="1" dirty="0"/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80650" y="2407203"/>
            <a:ext cx="445793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008000"/>
                </a:solidFill>
              </a:rPr>
              <a:t>The HOW.</a:t>
            </a:r>
          </a:p>
          <a:p>
            <a:r>
              <a:rPr lang="en-US" sz="2800" b="1" i="1" dirty="0">
                <a:solidFill>
                  <a:srgbClr val="008000"/>
                </a:solidFill>
              </a:rPr>
              <a:t>Recommend policies to the board.  Responsible for how they are implemented.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1225" y="5409693"/>
            <a:ext cx="4545606" cy="1419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231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>
                <a:solidFill>
                  <a:srgbClr val="8300C3"/>
                </a:solidFill>
              </a:rPr>
              <a:t>Budget and Finance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411" y="1511508"/>
            <a:ext cx="2539833" cy="1171797"/>
          </a:xfrm>
        </p:spPr>
        <p:txBody>
          <a:bodyPr/>
          <a:lstStyle/>
          <a:p>
            <a:pPr marL="0" indent="0">
              <a:buNone/>
            </a:pPr>
            <a:r>
              <a:rPr lang="en-US" sz="3200" b="1" dirty="0">
                <a:solidFill>
                  <a:schemeClr val="tx1"/>
                </a:solidFill>
                <a:latin typeface="Arial"/>
                <a:cs typeface="Arial"/>
              </a:rPr>
              <a:t>Board   </a:t>
            </a:r>
            <a:r>
              <a:rPr lang="en-US" sz="3200" dirty="0">
                <a:solidFill>
                  <a:schemeClr val="accent6"/>
                </a:solidFill>
                <a:latin typeface="Arial"/>
                <a:cs typeface="Arial"/>
              </a:rPr>
              <a:t>Governance</a:t>
            </a:r>
            <a:r>
              <a:rPr lang="en-US" sz="32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</a:p>
          <a:p>
            <a:pPr marL="0" indent="0">
              <a:buNone/>
            </a:pPr>
            <a:endParaRPr lang="en-US" sz="2800" b="1" dirty="0"/>
          </a:p>
          <a:p>
            <a:pPr marL="0" indent="0">
              <a:buNone/>
            </a:pPr>
            <a:endParaRPr lang="en-US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480651" y="1511508"/>
            <a:ext cx="41109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Superintendent</a:t>
            </a:r>
          </a:p>
          <a:p>
            <a:r>
              <a:rPr lang="en-US" sz="3200" dirty="0">
                <a:solidFill>
                  <a:srgbClr val="C00000"/>
                </a:solidFill>
              </a:rPr>
              <a:t>Management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9411" y="2818409"/>
            <a:ext cx="41212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solidFill>
                  <a:srgbClr val="3366FF"/>
                </a:solidFill>
              </a:rPr>
              <a:t>Establish priorities, approve, adopt, monitor.</a:t>
            </a:r>
            <a:endParaRPr lang="en-US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480650" y="2751433"/>
            <a:ext cx="368994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solidFill>
                  <a:srgbClr val="008000"/>
                </a:solidFill>
              </a:rPr>
              <a:t>Prepares, administers, monitors and audits details. 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2563" y="4452270"/>
            <a:ext cx="1552758" cy="1765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267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>
                <a:solidFill>
                  <a:srgbClr val="8300C3"/>
                </a:solidFill>
              </a:rPr>
              <a:t>Curriculum </a:t>
            </a:r>
            <a:br>
              <a:rPr lang="en-US" b="1" u="sng" dirty="0">
                <a:solidFill>
                  <a:srgbClr val="8300C3"/>
                </a:solidFill>
              </a:rPr>
            </a:br>
            <a:r>
              <a:rPr lang="en-US" b="1" u="sng" dirty="0">
                <a:solidFill>
                  <a:srgbClr val="8300C3"/>
                </a:solidFill>
              </a:rPr>
              <a:t>and Instructional Material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411" y="1511508"/>
            <a:ext cx="2539833" cy="1171797"/>
          </a:xfrm>
        </p:spPr>
        <p:txBody>
          <a:bodyPr/>
          <a:lstStyle/>
          <a:p>
            <a:pPr marL="0" indent="0">
              <a:buNone/>
            </a:pPr>
            <a:r>
              <a:rPr lang="en-US" sz="3200" b="1" dirty="0">
                <a:solidFill>
                  <a:schemeClr val="tx1"/>
                </a:solidFill>
                <a:latin typeface="Arial"/>
                <a:cs typeface="Arial"/>
              </a:rPr>
              <a:t>Board </a:t>
            </a:r>
            <a:r>
              <a:rPr lang="en-US" sz="3200" dirty="0">
                <a:solidFill>
                  <a:schemeClr val="accent6"/>
                </a:solidFill>
                <a:latin typeface="Arial"/>
                <a:cs typeface="Arial"/>
              </a:rPr>
              <a:t>Governance</a:t>
            </a:r>
            <a:r>
              <a:rPr lang="en-US" sz="32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</a:p>
          <a:p>
            <a:pPr marL="0" indent="0">
              <a:buNone/>
            </a:pPr>
            <a:endParaRPr lang="en-US" sz="2800" b="1" dirty="0"/>
          </a:p>
          <a:p>
            <a:pPr marL="0" indent="0">
              <a:buNone/>
            </a:pPr>
            <a:endParaRPr lang="en-US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480651" y="1511508"/>
            <a:ext cx="41109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Superintendent</a:t>
            </a:r>
          </a:p>
          <a:p>
            <a:r>
              <a:rPr lang="en-US" sz="3200" dirty="0">
                <a:solidFill>
                  <a:srgbClr val="C00000"/>
                </a:solidFill>
              </a:rPr>
              <a:t>Management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9412" y="3035678"/>
            <a:ext cx="38945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solidFill>
                  <a:srgbClr val="3366FF"/>
                </a:solidFill>
              </a:rPr>
              <a:t>Establishes criteria, approves, monitors</a:t>
            </a:r>
            <a:endParaRPr lang="en-US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691127" y="2868835"/>
            <a:ext cx="36899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solidFill>
                  <a:srgbClr val="008000"/>
                </a:solidFill>
              </a:rPr>
              <a:t>Recommends, oversees staff efforts, evaluates </a:t>
            </a:r>
          </a:p>
        </p:txBody>
      </p:sp>
    </p:spTree>
    <p:extLst>
      <p:ext uri="{BB962C8B-B14F-4D97-AF65-F5344CB8AC3E}">
        <p14:creationId xmlns:p14="http://schemas.microsoft.com/office/powerpoint/2010/main" val="2611277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>
                <a:solidFill>
                  <a:srgbClr val="8300C3"/>
                </a:solidFill>
              </a:rPr>
              <a:t>Personnel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411" y="1511508"/>
            <a:ext cx="2539833" cy="1171797"/>
          </a:xfrm>
        </p:spPr>
        <p:txBody>
          <a:bodyPr/>
          <a:lstStyle/>
          <a:p>
            <a:pPr marL="0" indent="0">
              <a:buNone/>
            </a:pPr>
            <a:r>
              <a:rPr lang="en-US" sz="3200" b="1" dirty="0">
                <a:solidFill>
                  <a:schemeClr val="tx1"/>
                </a:solidFill>
                <a:latin typeface="Arial"/>
                <a:cs typeface="Arial"/>
              </a:rPr>
              <a:t>Board </a:t>
            </a:r>
            <a:r>
              <a:rPr lang="en-US" sz="3200" dirty="0">
                <a:solidFill>
                  <a:schemeClr val="accent6"/>
                </a:solidFill>
                <a:latin typeface="Arial"/>
                <a:cs typeface="Arial"/>
              </a:rPr>
              <a:t>Governance</a:t>
            </a:r>
            <a:r>
              <a:rPr lang="en-US" sz="32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</a:p>
          <a:p>
            <a:pPr marL="0" indent="0">
              <a:buNone/>
            </a:pPr>
            <a:endParaRPr lang="en-US" sz="2800" b="1" dirty="0"/>
          </a:p>
          <a:p>
            <a:pPr marL="0" indent="0">
              <a:buNone/>
            </a:pPr>
            <a:endParaRPr lang="en-US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480651" y="1511508"/>
            <a:ext cx="41109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Superintendent</a:t>
            </a:r>
          </a:p>
          <a:p>
            <a:r>
              <a:rPr lang="en-US" sz="3200" dirty="0">
                <a:solidFill>
                  <a:srgbClr val="C00000"/>
                </a:solidFill>
              </a:rPr>
              <a:t>Management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9411" y="3035678"/>
            <a:ext cx="41212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>
                <a:solidFill>
                  <a:srgbClr val="3366FF"/>
                </a:solidFill>
              </a:rPr>
              <a:t>The WHAT</a:t>
            </a:r>
            <a:endParaRPr lang="en-US" sz="2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480650" y="3220344"/>
            <a:ext cx="36899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>
                <a:solidFill>
                  <a:srgbClr val="008000"/>
                </a:solidFill>
              </a:rPr>
              <a:t>	The HOW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7890" y="3220344"/>
            <a:ext cx="2926928" cy="293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785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>
                <a:solidFill>
                  <a:srgbClr val="8300C3"/>
                </a:solidFill>
              </a:rPr>
              <a:t>Collective Bargaining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411" y="1511508"/>
            <a:ext cx="2539833" cy="1171797"/>
          </a:xfrm>
        </p:spPr>
        <p:txBody>
          <a:bodyPr/>
          <a:lstStyle/>
          <a:p>
            <a:pPr marL="0" indent="0">
              <a:buNone/>
            </a:pPr>
            <a:r>
              <a:rPr lang="en-US" sz="3200" b="1" dirty="0">
                <a:solidFill>
                  <a:schemeClr val="tx1"/>
                </a:solidFill>
                <a:latin typeface="Arial"/>
                <a:cs typeface="Arial"/>
              </a:rPr>
              <a:t>Board  </a:t>
            </a:r>
            <a:r>
              <a:rPr lang="en-US" sz="3200" dirty="0">
                <a:solidFill>
                  <a:schemeClr val="accent6"/>
                </a:solidFill>
                <a:latin typeface="Arial"/>
                <a:cs typeface="Arial"/>
              </a:rPr>
              <a:t>Governance</a:t>
            </a:r>
            <a:r>
              <a:rPr lang="en-US" sz="32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</a:p>
          <a:p>
            <a:pPr marL="0" indent="0">
              <a:buNone/>
            </a:pPr>
            <a:endParaRPr lang="en-US" sz="2800" b="1" dirty="0"/>
          </a:p>
          <a:p>
            <a:pPr marL="0" indent="0">
              <a:buNone/>
            </a:pPr>
            <a:endParaRPr lang="en-US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480651" y="1511508"/>
            <a:ext cx="41109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Superintendent</a:t>
            </a:r>
          </a:p>
          <a:p>
            <a:r>
              <a:rPr lang="en-US" sz="3200" dirty="0">
                <a:solidFill>
                  <a:srgbClr val="C00000"/>
                </a:solidFill>
              </a:rPr>
              <a:t>Management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9411" y="3035678"/>
            <a:ext cx="41212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>
                <a:solidFill>
                  <a:srgbClr val="3366FF"/>
                </a:solidFill>
              </a:rPr>
              <a:t>Provides goals, ratifies contracts </a:t>
            </a:r>
            <a:endParaRPr lang="en-US" sz="2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570413" y="2683305"/>
            <a:ext cx="36899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rgbClr val="008000"/>
                </a:solidFill>
              </a:rPr>
              <a:t>Ensure process is followed within the CBA guidelines </a:t>
            </a:r>
          </a:p>
        </p:txBody>
      </p:sp>
    </p:spTree>
    <p:extLst>
      <p:ext uri="{BB962C8B-B14F-4D97-AF65-F5344CB8AC3E}">
        <p14:creationId xmlns:p14="http://schemas.microsoft.com/office/powerpoint/2010/main" val="3573759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>
                <a:solidFill>
                  <a:srgbClr val="8300C3"/>
                </a:solidFill>
              </a:rPr>
              <a:t>Students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411" y="1511508"/>
            <a:ext cx="2539833" cy="1171797"/>
          </a:xfrm>
        </p:spPr>
        <p:txBody>
          <a:bodyPr/>
          <a:lstStyle/>
          <a:p>
            <a:pPr marL="0" indent="0">
              <a:buNone/>
            </a:pPr>
            <a:r>
              <a:rPr lang="en-US" sz="3200" b="1" dirty="0">
                <a:solidFill>
                  <a:schemeClr val="tx1"/>
                </a:solidFill>
                <a:latin typeface="Arial"/>
                <a:cs typeface="Arial"/>
              </a:rPr>
              <a:t>Board  </a:t>
            </a:r>
            <a:r>
              <a:rPr lang="en-US" sz="3200" dirty="0">
                <a:solidFill>
                  <a:schemeClr val="accent6"/>
                </a:solidFill>
                <a:latin typeface="Arial"/>
                <a:cs typeface="Arial"/>
              </a:rPr>
              <a:t>Governance</a:t>
            </a:r>
            <a:r>
              <a:rPr lang="en-US" sz="32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</a:p>
          <a:p>
            <a:pPr marL="0" indent="0">
              <a:buNone/>
            </a:pPr>
            <a:endParaRPr lang="en-US" sz="2800" b="1" dirty="0"/>
          </a:p>
          <a:p>
            <a:pPr marL="0" indent="0">
              <a:buNone/>
            </a:pPr>
            <a:endParaRPr lang="en-US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878216" y="1511508"/>
            <a:ext cx="41109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Superintendent</a:t>
            </a:r>
          </a:p>
          <a:p>
            <a:r>
              <a:rPr lang="en-US" sz="3200" dirty="0">
                <a:solidFill>
                  <a:srgbClr val="C00000"/>
                </a:solidFill>
              </a:rPr>
              <a:t>Management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9411" y="3035678"/>
            <a:ext cx="4121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rgbClr val="3366FF"/>
                </a:solidFill>
              </a:rPr>
              <a:t>Adopts </a:t>
            </a:r>
          </a:p>
          <a:p>
            <a:r>
              <a:rPr lang="en-US" sz="3600" b="1" i="1" dirty="0">
                <a:solidFill>
                  <a:srgbClr val="3366FF"/>
                </a:solidFill>
              </a:rPr>
              <a:t>policies </a:t>
            </a:r>
          </a:p>
          <a:p>
            <a:r>
              <a:rPr lang="en-US" sz="3600" b="1" i="1" dirty="0">
                <a:solidFill>
                  <a:srgbClr val="3366FF"/>
                </a:solidFill>
              </a:rPr>
              <a:t>f</a:t>
            </a:r>
            <a:r>
              <a:rPr lang="en-US" sz="3600" b="1" i="1">
                <a:solidFill>
                  <a:srgbClr val="3366FF"/>
                </a:solidFill>
              </a:rPr>
              <a:t>or</a:t>
            </a:r>
            <a:endParaRPr lang="en-US" sz="3600" b="1" i="1" dirty="0">
              <a:solidFill>
                <a:srgbClr val="3366FF"/>
              </a:solidFill>
            </a:endParaRPr>
          </a:p>
          <a:p>
            <a:r>
              <a:rPr lang="en-US" sz="3600" b="1" i="1" dirty="0">
                <a:solidFill>
                  <a:srgbClr val="3366FF"/>
                </a:solidFill>
              </a:rPr>
              <a:t>care and control </a:t>
            </a:r>
            <a:endParaRPr lang="en-US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901604" y="3035677"/>
            <a:ext cx="368994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>
                <a:solidFill>
                  <a:srgbClr val="008000"/>
                </a:solidFill>
              </a:rPr>
              <a:t>Recommends, implements, directs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0979" y="1444858"/>
            <a:ext cx="1789672" cy="3181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884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>
                <a:solidFill>
                  <a:srgbClr val="8300C3"/>
                </a:solidFill>
              </a:rPr>
              <a:t>Facilities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411" y="1511508"/>
            <a:ext cx="2539833" cy="1171797"/>
          </a:xfrm>
        </p:spPr>
        <p:txBody>
          <a:bodyPr/>
          <a:lstStyle/>
          <a:p>
            <a:pPr marL="0" indent="0">
              <a:buNone/>
            </a:pPr>
            <a:r>
              <a:rPr lang="en-US" sz="3200" b="1" dirty="0">
                <a:solidFill>
                  <a:schemeClr val="tx1"/>
                </a:solidFill>
                <a:latin typeface="Arial"/>
                <a:cs typeface="Arial"/>
              </a:rPr>
              <a:t>Board  </a:t>
            </a:r>
            <a:r>
              <a:rPr lang="en-US" sz="3200" dirty="0">
                <a:solidFill>
                  <a:schemeClr val="accent6"/>
                </a:solidFill>
                <a:latin typeface="Arial"/>
                <a:cs typeface="Arial"/>
              </a:rPr>
              <a:t>Governance</a:t>
            </a:r>
            <a:r>
              <a:rPr lang="en-US" sz="32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</a:p>
          <a:p>
            <a:pPr marL="0" indent="0">
              <a:buNone/>
            </a:pPr>
            <a:endParaRPr lang="en-US" sz="2800" b="1" dirty="0"/>
          </a:p>
          <a:p>
            <a:pPr marL="0" indent="0">
              <a:buNone/>
            </a:pPr>
            <a:endParaRPr lang="en-US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480651" y="1511508"/>
            <a:ext cx="41109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Superintendent</a:t>
            </a:r>
          </a:p>
          <a:p>
            <a:r>
              <a:rPr lang="en-US" sz="3200" dirty="0">
                <a:solidFill>
                  <a:srgbClr val="C00000"/>
                </a:solidFill>
              </a:rPr>
              <a:t>Management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9411" y="3035678"/>
            <a:ext cx="41212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rgbClr val="3366FF"/>
                </a:solidFill>
              </a:rPr>
              <a:t>Develops policies on use</a:t>
            </a:r>
            <a:endParaRPr lang="en-US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691127" y="2958734"/>
            <a:ext cx="368994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solidFill>
                  <a:srgbClr val="008000"/>
                </a:solidFill>
              </a:rPr>
              <a:t>Implements policy, writes procedures, makes recommendations </a:t>
            </a:r>
          </a:p>
        </p:txBody>
      </p:sp>
    </p:spTree>
    <p:extLst>
      <p:ext uri="{BB962C8B-B14F-4D97-AF65-F5344CB8AC3E}">
        <p14:creationId xmlns:p14="http://schemas.microsoft.com/office/powerpoint/2010/main" val="180161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3113" y="94440"/>
            <a:ext cx="4034398" cy="819702"/>
          </a:xfrm>
        </p:spPr>
        <p:txBody>
          <a:bodyPr/>
          <a:lstStyle/>
          <a:p>
            <a:r>
              <a:rPr lang="en-US" b="1" u="sng" dirty="0">
                <a:solidFill>
                  <a:srgbClr val="8300C3"/>
                </a:solidFill>
              </a:rPr>
              <a:t>Meetings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3806" y="902482"/>
            <a:ext cx="2539833" cy="1171797"/>
          </a:xfrm>
        </p:spPr>
        <p:txBody>
          <a:bodyPr/>
          <a:lstStyle/>
          <a:p>
            <a:pPr marL="0" indent="0">
              <a:buNone/>
            </a:pPr>
            <a:r>
              <a:rPr lang="en-US" sz="3200" b="1" dirty="0">
                <a:solidFill>
                  <a:schemeClr val="tx1"/>
                </a:solidFill>
                <a:latin typeface="Arial"/>
                <a:cs typeface="Arial"/>
              </a:rPr>
              <a:t>Board  </a:t>
            </a:r>
            <a:r>
              <a:rPr lang="en-US" sz="3200" dirty="0">
                <a:solidFill>
                  <a:schemeClr val="accent6"/>
                </a:solidFill>
                <a:latin typeface="Arial"/>
                <a:cs typeface="Arial"/>
              </a:rPr>
              <a:t>Governance</a:t>
            </a:r>
            <a:r>
              <a:rPr lang="en-US" sz="32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</a:p>
          <a:p>
            <a:pPr marL="0" indent="0">
              <a:buNone/>
            </a:pPr>
            <a:endParaRPr lang="en-US" sz="2800" b="1" dirty="0"/>
          </a:p>
          <a:p>
            <a:pPr marL="0" indent="0">
              <a:buNone/>
            </a:pPr>
            <a:endParaRPr lang="en-US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511325" y="405250"/>
            <a:ext cx="40078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/>
          </a:p>
          <a:p>
            <a:r>
              <a:rPr lang="en-US" sz="3200" b="1" dirty="0"/>
              <a:t>Superintendent</a:t>
            </a:r>
          </a:p>
          <a:p>
            <a:r>
              <a:rPr lang="en-US" sz="3200" dirty="0">
                <a:solidFill>
                  <a:srgbClr val="C00000"/>
                </a:solidFill>
              </a:rPr>
              <a:t>Management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3806" y="2097491"/>
            <a:ext cx="41212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solidFill>
                  <a:srgbClr val="3366FF"/>
                </a:solidFill>
              </a:rPr>
              <a:t>President or chairperson is in charge of meetings </a:t>
            </a:r>
            <a:endParaRPr lang="en-US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023284" y="2097491"/>
            <a:ext cx="32268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rgbClr val="008000"/>
                </a:solidFill>
              </a:rPr>
              <a:t>Serves as a resource to the board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8753" y="4092586"/>
            <a:ext cx="4508184" cy="2332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212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>
                <a:solidFill>
                  <a:srgbClr val="8300C3"/>
                </a:solidFill>
              </a:rPr>
              <a:t>Community Engagement        and Relations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411" y="1511508"/>
            <a:ext cx="2539833" cy="1171797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3200" b="1" dirty="0">
                <a:solidFill>
                  <a:schemeClr val="tx1"/>
                </a:solidFill>
                <a:latin typeface="Arial"/>
                <a:cs typeface="Arial"/>
              </a:rPr>
              <a:t>Board  </a:t>
            </a:r>
            <a:r>
              <a:rPr lang="en-US" sz="3200" dirty="0">
                <a:solidFill>
                  <a:schemeClr val="accent6"/>
                </a:solidFill>
                <a:latin typeface="Arial"/>
                <a:cs typeface="Arial"/>
              </a:rPr>
              <a:t>Governance</a:t>
            </a:r>
            <a:r>
              <a:rPr lang="en-US" sz="32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</a:p>
          <a:p>
            <a:pPr marL="0" indent="0">
              <a:buNone/>
            </a:pPr>
            <a:endParaRPr lang="en-US" sz="2800" b="1" dirty="0"/>
          </a:p>
          <a:p>
            <a:pPr marL="0" indent="0">
              <a:buNone/>
            </a:pPr>
            <a:endParaRPr lang="en-US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480651" y="1511508"/>
            <a:ext cx="41109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Superintendent</a:t>
            </a:r>
          </a:p>
          <a:p>
            <a:r>
              <a:rPr lang="en-US" sz="3200" dirty="0">
                <a:solidFill>
                  <a:srgbClr val="C00000"/>
                </a:solidFill>
              </a:rPr>
              <a:t>Management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9411" y="3035678"/>
            <a:ext cx="412123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rgbClr val="3366FF"/>
                </a:solidFill>
              </a:rPr>
              <a:t>Creates a positive image of the district</a:t>
            </a:r>
            <a:r>
              <a:rPr lang="en-US" sz="4000" b="1" i="1" dirty="0">
                <a:solidFill>
                  <a:srgbClr val="3366FF"/>
                </a:solidFill>
              </a:rPr>
              <a:t>	</a:t>
            </a:r>
            <a:endParaRPr lang="en-US" sz="2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480650" y="3035678"/>
            <a:ext cx="368994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solidFill>
                  <a:srgbClr val="008000"/>
                </a:solidFill>
              </a:rPr>
              <a:t>Creates a positive image of the district and directs communication</a:t>
            </a:r>
          </a:p>
        </p:txBody>
      </p:sp>
    </p:spTree>
    <p:extLst>
      <p:ext uri="{BB962C8B-B14F-4D97-AF65-F5344CB8AC3E}">
        <p14:creationId xmlns:p14="http://schemas.microsoft.com/office/powerpoint/2010/main" val="2651617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950"/>
            <a:ext cx="8042275" cy="836963"/>
          </a:xfr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Good questions to ask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291" y="944914"/>
            <a:ext cx="5577279" cy="480796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Am I acting within the policies established by the board, specifically our board bylaws?</a:t>
            </a:r>
          </a:p>
          <a:p>
            <a:r>
              <a:rPr lang="en-US" dirty="0"/>
              <a:t>Am I focused on what is good for ALL kids?</a:t>
            </a:r>
          </a:p>
          <a:p>
            <a:r>
              <a:rPr lang="en-US" dirty="0"/>
              <a:t>Am I as an individual governing or is the board as a whole?  </a:t>
            </a:r>
          </a:p>
          <a:p>
            <a:r>
              <a:rPr lang="en-US" dirty="0"/>
              <a:t>Are we allowing our educational leader, our only employee, the superintendent to do the job he/she was hired to do? 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1570" y="944913"/>
            <a:ext cx="3211915" cy="5032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655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153669"/>
            <a:ext cx="8042275" cy="5789931"/>
          </a:xfrm>
        </p:spPr>
        <p:txBody>
          <a:bodyPr/>
          <a:lstStyle/>
          <a:p>
            <a:pPr algn="ctr"/>
            <a:r>
              <a:rPr lang="en-US" sz="3200" dirty="0">
                <a:solidFill>
                  <a:srgbClr val="3366FF"/>
                </a:solidFill>
              </a:rPr>
              <a:t>What is governance</a:t>
            </a:r>
          </a:p>
          <a:p>
            <a:pPr algn="ctr"/>
            <a:r>
              <a:rPr lang="en-US" sz="3200" dirty="0">
                <a:solidFill>
                  <a:srgbClr val="3366FF"/>
                </a:solidFill>
              </a:rPr>
              <a:t>What is management</a:t>
            </a:r>
          </a:p>
          <a:p>
            <a:pPr algn="ctr"/>
            <a:r>
              <a:rPr lang="en-US" sz="3200" dirty="0">
                <a:solidFill>
                  <a:srgbClr val="3366FF"/>
                </a:solidFill>
              </a:rPr>
              <a:t>What is a sign that you have crossed the line?</a:t>
            </a:r>
          </a:p>
          <a:p>
            <a:endParaRPr lang="en-US" dirty="0"/>
          </a:p>
        </p:txBody>
      </p:sp>
      <p:pic>
        <p:nvPicPr>
          <p:cNvPr id="4" name="Picture 3" descr="imag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374" y="2704398"/>
            <a:ext cx="5409955" cy="3239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5091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Thanks for Attending!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6" y="1600200"/>
            <a:ext cx="3085916" cy="395344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The AASB Board Development Team is here to help at anytime!  </a:t>
            </a:r>
          </a:p>
          <a:p>
            <a:pPr marL="0" indent="0">
              <a:buNone/>
            </a:pPr>
            <a:r>
              <a:rPr lang="en-US" dirty="0"/>
              <a:t>Timi Tullis, Lon Garrison or Rich Carlson</a:t>
            </a:r>
          </a:p>
          <a:p>
            <a:pPr marL="0" indent="0">
              <a:buNone/>
            </a:pPr>
            <a:r>
              <a:rPr lang="en-US" dirty="0">
                <a:hlinkClick r:id="rId3"/>
              </a:rPr>
              <a:t>ttullis@aasb.org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>
                <a:hlinkClick r:id="rId4"/>
              </a:rPr>
              <a:t>Lgarrison@aasb.org</a:t>
            </a:r>
            <a:endParaRPr lang="en-US" dirty="0"/>
          </a:p>
          <a:p>
            <a:pPr marL="0" indent="0">
              <a:buNone/>
            </a:pPr>
            <a:r>
              <a:rPr lang="en-US" dirty="0">
                <a:hlinkClick r:id="rId5"/>
              </a:rPr>
              <a:t>rcarlson@aasb.org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907-463-1660</a:t>
            </a:r>
          </a:p>
          <a:p>
            <a:endParaRPr lang="en-US" dirty="0"/>
          </a:p>
        </p:txBody>
      </p:sp>
      <p:pic>
        <p:nvPicPr>
          <p:cNvPr id="5" name="Picture 4" descr="Screen Shot 2020-01-17 at 3.22.24 PM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532" y="1600200"/>
            <a:ext cx="2578331" cy="395344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756400" y="2252133"/>
            <a:ext cx="2082800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Thanks so much to Dr. Karen </a:t>
            </a:r>
            <a:r>
              <a:rPr lang="en-US" dirty="0" err="1"/>
              <a:t>Gaborik</a:t>
            </a:r>
            <a:r>
              <a:rPr lang="en-US" dirty="0"/>
              <a:t> for assisting with this presentation.  </a:t>
            </a:r>
          </a:p>
        </p:txBody>
      </p:sp>
    </p:spTree>
    <p:extLst>
      <p:ext uri="{BB962C8B-B14F-4D97-AF65-F5344CB8AC3E}">
        <p14:creationId xmlns:p14="http://schemas.microsoft.com/office/powerpoint/2010/main" val="1786963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Governance and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3366" y="1600200"/>
            <a:ext cx="4508184" cy="4252292"/>
          </a:xfrm>
        </p:spPr>
        <p:txBody>
          <a:bodyPr/>
          <a:lstStyle/>
          <a:p>
            <a:r>
              <a:rPr lang="en-US" sz="3200" dirty="0"/>
              <a:t>Governance: </a:t>
            </a:r>
            <a:r>
              <a:rPr lang="en-US" sz="3200" dirty="0">
                <a:solidFill>
                  <a:srgbClr val="FF0000"/>
                </a:solidFill>
              </a:rPr>
              <a:t>Focused on the </a:t>
            </a:r>
            <a:r>
              <a:rPr lang="en-US" sz="3200" b="1" dirty="0">
                <a:solidFill>
                  <a:srgbClr val="FF0000"/>
                </a:solidFill>
              </a:rPr>
              <a:t>system</a:t>
            </a:r>
            <a:endParaRPr lang="en-US" sz="3200" b="1" dirty="0"/>
          </a:p>
          <a:p>
            <a:r>
              <a:rPr lang="en-US" sz="3200" dirty="0"/>
              <a:t>Management or micro- management: </a:t>
            </a:r>
            <a:r>
              <a:rPr lang="en-US" sz="3200" dirty="0">
                <a:solidFill>
                  <a:srgbClr val="FF0000"/>
                </a:solidFill>
              </a:rPr>
              <a:t>Focused on individual or department actions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141" y="2515326"/>
            <a:ext cx="3840225" cy="2403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183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flipH="1">
            <a:off x="8591550" y="479162"/>
            <a:ext cx="45719" cy="9654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flipH="1">
            <a:off x="8591550" y="1600200"/>
            <a:ext cx="45719" cy="4343400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Picture 3" descr="Effective Board and Superintendent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46" y="-317456"/>
            <a:ext cx="8989915" cy="695721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/>
            </a:ext>
          </a:extLst>
        </p:spPr>
      </p:pic>
    </p:spTree>
    <p:extLst>
      <p:ext uri="{BB962C8B-B14F-4D97-AF65-F5344CB8AC3E}">
        <p14:creationId xmlns:p14="http://schemas.microsoft.com/office/powerpoint/2010/main" val="1166198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58322"/>
            <a:ext cx="8042275" cy="1336675"/>
          </a:xfrm>
        </p:spPr>
        <p:txBody>
          <a:bodyPr/>
          <a:lstStyle/>
          <a:p>
            <a:r>
              <a:rPr lang="en-US" dirty="0">
                <a:solidFill>
                  <a:srgbClr val="3366FF"/>
                </a:solidFill>
              </a:rPr>
              <a:t>Talk at Tables!</a:t>
            </a:r>
          </a:p>
        </p:txBody>
      </p:sp>
      <p:pic>
        <p:nvPicPr>
          <p:cNvPr id="4" name="Content Placeholder 3" descr="IMG_2816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5" b="1399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365137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>
                <a:solidFill>
                  <a:srgbClr val="8300C3"/>
                </a:solidFill>
              </a:rPr>
              <a:t>General Functions!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411" y="1511508"/>
            <a:ext cx="2539833" cy="1171797"/>
          </a:xfrm>
        </p:spPr>
        <p:txBody>
          <a:bodyPr/>
          <a:lstStyle/>
          <a:p>
            <a:pPr marL="0" indent="0">
              <a:buNone/>
            </a:pPr>
            <a:r>
              <a:rPr lang="en-US" sz="3200" b="1" dirty="0">
                <a:solidFill>
                  <a:schemeClr val="tx1"/>
                </a:solidFill>
                <a:latin typeface="Arial"/>
                <a:cs typeface="Arial"/>
              </a:rPr>
              <a:t>Board </a:t>
            </a:r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Governance</a:t>
            </a:r>
            <a:r>
              <a:rPr lang="en-US" sz="32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</a:p>
          <a:p>
            <a:pPr marL="0" indent="0">
              <a:buNone/>
            </a:pPr>
            <a:endParaRPr lang="en-US" sz="2800" b="1" dirty="0"/>
          </a:p>
          <a:p>
            <a:pPr marL="0" indent="0">
              <a:buNone/>
            </a:pPr>
            <a:endParaRPr lang="en-US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480651" y="1511508"/>
            <a:ext cx="41109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Superintendent  </a:t>
            </a:r>
          </a:p>
          <a:p>
            <a:r>
              <a:rPr lang="en-US" sz="3200" dirty="0">
                <a:solidFill>
                  <a:srgbClr val="C00000"/>
                </a:solidFill>
              </a:rPr>
              <a:t>Management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9411" y="3035678"/>
            <a:ext cx="4121239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i="1" dirty="0">
                <a:solidFill>
                  <a:srgbClr val="3366FF"/>
                </a:solidFill>
              </a:rPr>
              <a:t>Governs the district; hires the superintendent, establishes system expectations, and evaluates self and the superintendent</a:t>
            </a:r>
            <a:r>
              <a:rPr lang="en-US" sz="2600" b="1" dirty="0"/>
              <a:t>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80650" y="3035678"/>
            <a:ext cx="3689947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i="1" dirty="0">
                <a:solidFill>
                  <a:srgbClr val="008000"/>
                </a:solidFill>
              </a:rPr>
              <a:t>Advises the Board, is the chief executive officer of the district, is the Board’s ONLY employee. </a:t>
            </a:r>
          </a:p>
        </p:txBody>
      </p:sp>
    </p:spTree>
    <p:extLst>
      <p:ext uri="{BB962C8B-B14F-4D97-AF65-F5344CB8AC3E}">
        <p14:creationId xmlns:p14="http://schemas.microsoft.com/office/powerpoint/2010/main" val="3770031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>
                <a:solidFill>
                  <a:srgbClr val="8300C3"/>
                </a:solidFill>
              </a:rPr>
              <a:t>Expectations and Relationships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9011" y="1629198"/>
            <a:ext cx="2539833" cy="1171797"/>
          </a:xfrm>
        </p:spPr>
        <p:txBody>
          <a:bodyPr/>
          <a:lstStyle/>
          <a:p>
            <a:pPr marL="0" indent="0">
              <a:buNone/>
            </a:pPr>
            <a:r>
              <a:rPr lang="en-US" sz="3200" b="1" dirty="0">
                <a:solidFill>
                  <a:schemeClr val="tx1"/>
                </a:solidFill>
                <a:latin typeface="Arial"/>
                <a:cs typeface="Arial"/>
              </a:rPr>
              <a:t>Board      </a:t>
            </a:r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Governance</a:t>
            </a:r>
            <a:r>
              <a:rPr lang="en-US" sz="32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</a:p>
          <a:p>
            <a:pPr marL="0" indent="0">
              <a:buNone/>
            </a:pPr>
            <a:endParaRPr lang="en-US" sz="2800" b="1" dirty="0"/>
          </a:p>
          <a:p>
            <a:pPr marL="0" indent="0">
              <a:buNone/>
            </a:pPr>
            <a:endParaRPr lang="en-US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480651" y="1511508"/>
            <a:ext cx="41109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Superintendent </a:t>
            </a:r>
          </a:p>
          <a:p>
            <a:r>
              <a:rPr lang="en-US" sz="3200" dirty="0">
                <a:solidFill>
                  <a:srgbClr val="C00000"/>
                </a:solidFill>
              </a:rPr>
              <a:t>Management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9411" y="3035678"/>
            <a:ext cx="41212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>
                <a:solidFill>
                  <a:srgbClr val="3366FF"/>
                </a:solidFill>
              </a:rPr>
              <a:t>	</a:t>
            </a:r>
            <a:endParaRPr lang="en-US" sz="26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4929" y="3928230"/>
            <a:ext cx="6925667" cy="262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033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658BB-2D29-3244-90A3-6C0723AC6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Table Assignments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C16D84-1EEA-C546-BA3D-8219782D34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>
                <a:solidFill>
                  <a:srgbClr val="00B0F0"/>
                </a:solidFill>
              </a:rPr>
              <a:t>Policy</a:t>
            </a:r>
          </a:p>
          <a:p>
            <a:r>
              <a:rPr lang="en-US" dirty="0">
                <a:solidFill>
                  <a:srgbClr val="00B0F0"/>
                </a:solidFill>
              </a:rPr>
              <a:t>Budgets / Finance</a:t>
            </a:r>
          </a:p>
          <a:p>
            <a:r>
              <a:rPr lang="en-US" dirty="0">
                <a:solidFill>
                  <a:srgbClr val="00B0F0"/>
                </a:solidFill>
              </a:rPr>
              <a:t>Curriculum &amp; Instructional Material</a:t>
            </a:r>
          </a:p>
          <a:p>
            <a:r>
              <a:rPr lang="en-US" dirty="0">
                <a:solidFill>
                  <a:srgbClr val="00B0F0"/>
                </a:solidFill>
              </a:rPr>
              <a:t>Personnel</a:t>
            </a:r>
          </a:p>
          <a:p>
            <a:r>
              <a:rPr lang="en-US" dirty="0">
                <a:solidFill>
                  <a:srgbClr val="00B0F0"/>
                </a:solidFill>
              </a:rPr>
              <a:t>Collective Bargaining</a:t>
            </a:r>
          </a:p>
          <a:p>
            <a:r>
              <a:rPr lang="en-US" dirty="0">
                <a:solidFill>
                  <a:srgbClr val="00B0F0"/>
                </a:solidFill>
              </a:rPr>
              <a:t>Students</a:t>
            </a:r>
          </a:p>
          <a:p>
            <a:r>
              <a:rPr lang="en-US" dirty="0">
                <a:solidFill>
                  <a:srgbClr val="00B0F0"/>
                </a:solidFill>
              </a:rPr>
              <a:t>Facilities</a:t>
            </a:r>
          </a:p>
          <a:p>
            <a:r>
              <a:rPr lang="en-US" dirty="0">
                <a:solidFill>
                  <a:srgbClr val="00B0F0"/>
                </a:solidFill>
              </a:rPr>
              <a:t>Meetings</a:t>
            </a:r>
          </a:p>
          <a:p>
            <a:r>
              <a:rPr lang="en-US" dirty="0">
                <a:solidFill>
                  <a:srgbClr val="00B0F0"/>
                </a:solidFill>
              </a:rPr>
              <a:t>Community Engagement &amp; Relations</a:t>
            </a:r>
          </a:p>
        </p:txBody>
      </p:sp>
    </p:spTree>
    <p:extLst>
      <p:ext uri="{BB962C8B-B14F-4D97-AF65-F5344CB8AC3E}">
        <p14:creationId xmlns:p14="http://schemas.microsoft.com/office/powerpoint/2010/main" val="667014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307C2-11CD-4144-94A5-1B4C5B7A8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Activity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0FB80-1908-4045-8299-4381A2ECC7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One real example of when things have gone very well with the board and superintendent roles.</a:t>
            </a:r>
          </a:p>
          <a:p>
            <a:r>
              <a:rPr lang="en-US" dirty="0"/>
              <a:t>One real example of when things have not gone well.</a:t>
            </a:r>
          </a:p>
          <a:p>
            <a:r>
              <a:rPr lang="en-US" dirty="0"/>
              <a:t>How did/would you solve the issue?</a:t>
            </a:r>
          </a:p>
          <a:p>
            <a:r>
              <a:rPr lang="en-US" dirty="0"/>
              <a:t>On your poster paper:  Draw a picture</a:t>
            </a:r>
          </a:p>
          <a:p>
            <a:pPr lvl="1"/>
            <a:r>
              <a:rPr lang="en-US" dirty="0"/>
              <a:t>What it looks like when it’s awesome!</a:t>
            </a:r>
          </a:p>
          <a:p>
            <a:pPr lvl="1"/>
            <a:r>
              <a:rPr lang="en-US" dirty="0"/>
              <a:t>What it looks like when we’re struggling.</a:t>
            </a:r>
          </a:p>
          <a:p>
            <a:pPr lvl="1"/>
            <a:r>
              <a:rPr lang="en-US" dirty="0"/>
              <a:t>How we can fix it!</a:t>
            </a:r>
          </a:p>
        </p:txBody>
      </p:sp>
    </p:spTree>
    <p:extLst>
      <p:ext uri="{BB962C8B-B14F-4D97-AF65-F5344CB8AC3E}">
        <p14:creationId xmlns:p14="http://schemas.microsoft.com/office/powerpoint/2010/main" val="16280333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ASB1-Grey">
  <a:themeElements>
    <a:clrScheme name="Custom 2">
      <a:dk1>
        <a:sysClr val="windowText" lastClr="000000"/>
      </a:dk1>
      <a:lt1>
        <a:sysClr val="window" lastClr="FFFFFF"/>
      </a:lt1>
      <a:dk2>
        <a:srgbClr val="000000"/>
      </a:dk2>
      <a:lt2>
        <a:srgbClr val="E4E9EF"/>
      </a:lt2>
      <a:accent1>
        <a:srgbClr val="000000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AASB1-Grey.thmx</Template>
  <TotalTime>3442</TotalTime>
  <Words>697</Words>
  <Application>Microsoft Macintosh PowerPoint</Application>
  <PresentationFormat>On-screen Show (4:3)</PresentationFormat>
  <Paragraphs>167</Paragraphs>
  <Slides>20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20</vt:i4>
      </vt:variant>
    </vt:vector>
  </HeadingPairs>
  <TitlesOfParts>
    <vt:vector size="31" baseType="lpstr">
      <vt:lpstr>ＭＳ Ｐゴシック</vt:lpstr>
      <vt:lpstr>Arial</vt:lpstr>
      <vt:lpstr>Calibri</vt:lpstr>
      <vt:lpstr>Candara</vt:lpstr>
      <vt:lpstr>Wingdings 2</vt:lpstr>
      <vt:lpstr>AASB1-Grey</vt:lpstr>
      <vt:lpstr>Custom Design</vt:lpstr>
      <vt:lpstr>1_Custom Design</vt:lpstr>
      <vt:lpstr>2_Custom Design</vt:lpstr>
      <vt:lpstr>3_Custom Design</vt:lpstr>
      <vt:lpstr>4_Custom Design</vt:lpstr>
      <vt:lpstr> Good Governance VS Management;                   It’s Easier Said                    than Done! </vt:lpstr>
      <vt:lpstr>PowerPoint Presentation</vt:lpstr>
      <vt:lpstr>Governance and Management</vt:lpstr>
      <vt:lpstr>PowerPoint Presentation</vt:lpstr>
      <vt:lpstr>Talk at Tables!</vt:lpstr>
      <vt:lpstr>General Functions! </vt:lpstr>
      <vt:lpstr>Expectations and Relationships </vt:lpstr>
      <vt:lpstr>Table Assignments</vt:lpstr>
      <vt:lpstr>Activity</vt:lpstr>
      <vt:lpstr>Policy</vt:lpstr>
      <vt:lpstr>Budget and Finance </vt:lpstr>
      <vt:lpstr>Curriculum  and Instructional Material </vt:lpstr>
      <vt:lpstr>Personnel </vt:lpstr>
      <vt:lpstr>Collective Bargaining</vt:lpstr>
      <vt:lpstr>Students </vt:lpstr>
      <vt:lpstr>Facilities  </vt:lpstr>
      <vt:lpstr>Meetings </vt:lpstr>
      <vt:lpstr>Community Engagement        and Relations</vt:lpstr>
      <vt:lpstr>Good questions to ask</vt:lpstr>
      <vt:lpstr>Thanks for Attending! </vt:lpstr>
    </vt:vector>
  </TitlesOfParts>
  <Company>AASB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School Boards Role in   Personnel issues </dc:title>
  <dc:creator>timi tullis</dc:creator>
  <cp:lastModifiedBy>Microsoft Office User</cp:lastModifiedBy>
  <cp:revision>137</cp:revision>
  <dcterms:created xsi:type="dcterms:W3CDTF">2009-10-23T18:26:40Z</dcterms:created>
  <dcterms:modified xsi:type="dcterms:W3CDTF">2020-02-03T21:09:11Z</dcterms:modified>
</cp:coreProperties>
</file>