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8" r:id="rId1"/>
    <p:sldMasterId id="2147483751" r:id="rId2"/>
    <p:sldMasterId id="2147483763" r:id="rId3"/>
    <p:sldMasterId id="2147483775" r:id="rId4"/>
    <p:sldMasterId id="2147483787" r:id="rId5"/>
    <p:sldMasterId id="2147483799" r:id="rId6"/>
  </p:sldMasterIdLst>
  <p:notesMasterIdLst>
    <p:notesMasterId r:id="rId38"/>
  </p:notesMasterIdLst>
  <p:sldIdLst>
    <p:sldId id="256" r:id="rId7"/>
    <p:sldId id="287" r:id="rId8"/>
    <p:sldId id="267" r:id="rId9"/>
    <p:sldId id="262" r:id="rId10"/>
    <p:sldId id="306" r:id="rId11"/>
    <p:sldId id="307" r:id="rId12"/>
    <p:sldId id="261" r:id="rId13"/>
    <p:sldId id="288" r:id="rId14"/>
    <p:sldId id="290" r:id="rId15"/>
    <p:sldId id="289" r:id="rId16"/>
    <p:sldId id="291" r:id="rId17"/>
    <p:sldId id="292" r:id="rId18"/>
    <p:sldId id="308" r:id="rId19"/>
    <p:sldId id="293" r:id="rId20"/>
    <p:sldId id="294" r:id="rId21"/>
    <p:sldId id="298" r:id="rId22"/>
    <p:sldId id="264" r:id="rId23"/>
    <p:sldId id="309" r:id="rId24"/>
    <p:sldId id="310" r:id="rId25"/>
    <p:sldId id="297" r:id="rId26"/>
    <p:sldId id="299" r:id="rId27"/>
    <p:sldId id="300" r:id="rId28"/>
    <p:sldId id="301" r:id="rId29"/>
    <p:sldId id="304" r:id="rId30"/>
    <p:sldId id="305" r:id="rId31"/>
    <p:sldId id="302" r:id="rId32"/>
    <p:sldId id="303" r:id="rId33"/>
    <p:sldId id="296" r:id="rId34"/>
    <p:sldId id="295" r:id="rId35"/>
    <p:sldId id="278" r:id="rId36"/>
    <p:sldId id="283" r:id="rId37"/>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1pPr>
    <a:lvl2pPr marL="4572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2pPr>
    <a:lvl3pPr marL="9144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3pPr>
    <a:lvl4pPr marL="13716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4pPr>
    <a:lvl5pPr marL="18288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5pPr>
    <a:lvl6pPr marL="2286000" algn="l" defTabSz="457200" rtl="0" eaLnBrk="1" latinLnBrk="0" hangingPunct="1">
      <a:defRPr kern="1200">
        <a:solidFill>
          <a:schemeClr val="tx1"/>
        </a:solidFill>
        <a:latin typeface="Arial" charset="0"/>
        <a:ea typeface="ＭＳ Ｐゴシック" charset="-128"/>
        <a:cs typeface="ＭＳ Ｐゴシック" charset="-128"/>
      </a:defRPr>
    </a:lvl6pPr>
    <a:lvl7pPr marL="2743200" algn="l" defTabSz="457200" rtl="0" eaLnBrk="1" latinLnBrk="0" hangingPunct="1">
      <a:defRPr kern="1200">
        <a:solidFill>
          <a:schemeClr val="tx1"/>
        </a:solidFill>
        <a:latin typeface="Arial" charset="0"/>
        <a:ea typeface="ＭＳ Ｐゴシック" charset="-128"/>
        <a:cs typeface="ＭＳ Ｐゴシック" charset="-128"/>
      </a:defRPr>
    </a:lvl7pPr>
    <a:lvl8pPr marL="3200400" algn="l" defTabSz="457200" rtl="0" eaLnBrk="1" latinLnBrk="0" hangingPunct="1">
      <a:defRPr kern="1200">
        <a:solidFill>
          <a:schemeClr val="tx1"/>
        </a:solidFill>
        <a:latin typeface="Arial" charset="0"/>
        <a:ea typeface="ＭＳ Ｐゴシック" charset="-128"/>
        <a:cs typeface="ＭＳ Ｐゴシック" charset="-128"/>
      </a:defRPr>
    </a:lvl8pPr>
    <a:lvl9pPr marL="3657600" algn="l" defTabSz="457200" rtl="0" eaLnBrk="1" latinLnBrk="0" hangingPunct="1">
      <a:defRPr kern="1200">
        <a:solidFill>
          <a:schemeClr val="tx1"/>
        </a:solidFill>
        <a:latin typeface="Arial"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3402" autoAdjust="0"/>
  </p:normalViewPr>
  <p:slideViewPr>
    <p:cSldViewPr snapToGrid="0" snapToObjects="1">
      <p:cViewPr>
        <p:scale>
          <a:sx n="75" d="100"/>
          <a:sy n="75" d="100"/>
        </p:scale>
        <p:origin x="-1320" y="-8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45" d="100"/>
          <a:sy n="45" d="100"/>
        </p:scale>
        <p:origin x="-4192" y="-12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slide" Target="slides/slide26.xml"/><Relationship Id="rId9" Type="http://schemas.openxmlformats.org/officeDocument/2006/relationships/slide" Target="slides/slide3.xml"/><Relationship Id="rId6" Type="http://schemas.openxmlformats.org/officeDocument/2006/relationships/slideMaster" Target="slideMasters/slideMaster6.xml"/><Relationship Id="rId7" Type="http://schemas.openxmlformats.org/officeDocument/2006/relationships/slide" Target="slides/slide1.xml"/><Relationship Id="rId8" Type="http://schemas.openxmlformats.org/officeDocument/2006/relationships/slide" Target="slides/slide2.xml"/><Relationship Id="rId33" Type="http://schemas.openxmlformats.org/officeDocument/2006/relationships/slide" Target="slides/slide27.xml"/><Relationship Id="rId34" Type="http://schemas.openxmlformats.org/officeDocument/2006/relationships/slide" Target="slides/slide28.xml"/><Relationship Id="rId35" Type="http://schemas.openxmlformats.org/officeDocument/2006/relationships/slide" Target="slides/slide29.xml"/><Relationship Id="rId36" Type="http://schemas.openxmlformats.org/officeDocument/2006/relationships/slide" Target="slides/slide30.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37" Type="http://schemas.openxmlformats.org/officeDocument/2006/relationships/slide" Target="slides/slide31.xml"/><Relationship Id="rId38" Type="http://schemas.openxmlformats.org/officeDocument/2006/relationships/notesMaster" Target="notesMasters/notesMaster1.xml"/><Relationship Id="rId39" Type="http://schemas.openxmlformats.org/officeDocument/2006/relationships/printerSettings" Target="printerSettings/printerSettings1.bin"/><Relationship Id="rId40" Type="http://schemas.openxmlformats.org/officeDocument/2006/relationships/presProps" Target="presProps.xml"/><Relationship Id="rId41" Type="http://schemas.openxmlformats.org/officeDocument/2006/relationships/viewProps" Target="viewProps.xml"/><Relationship Id="rId42" Type="http://schemas.openxmlformats.org/officeDocument/2006/relationships/theme" Target="theme/theme1.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02F9F06-68C4-3746-81E4-5430AA1C3DF6}" type="datetimeFigureOut">
              <a:rPr lang="en-US" smtClean="0"/>
              <a:t>2/8/20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3E5FA03-94ED-9B4E-822F-9166EDAA149D}" type="slidenum">
              <a:rPr lang="en-US" smtClean="0"/>
              <a:t>‹#›</a:t>
            </a:fld>
            <a:endParaRPr lang="en-US"/>
          </a:p>
        </p:txBody>
      </p:sp>
    </p:spTree>
    <p:extLst>
      <p:ext uri="{BB962C8B-B14F-4D97-AF65-F5344CB8AC3E}">
        <p14:creationId xmlns:p14="http://schemas.microsoft.com/office/powerpoint/2010/main" val="60721659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Welcome participants</a:t>
            </a:r>
          </a:p>
          <a:p>
            <a:pPr lvl="0"/>
            <a:r>
              <a:rPr lang="en-US" sz="1200" kern="1200" dirty="0" smtClean="0">
                <a:solidFill>
                  <a:schemeClr val="tx1"/>
                </a:solidFill>
                <a:effectLst/>
                <a:latin typeface="+mn-lt"/>
                <a:ea typeface="+mn-ea"/>
                <a:cs typeface="+mn-cs"/>
              </a:rPr>
              <a:t>We’ll analyze some scenarios one step at a time</a:t>
            </a:r>
          </a:p>
          <a:p>
            <a:pPr lvl="0"/>
            <a:r>
              <a:rPr lang="en-US" sz="1200" kern="1200" dirty="0" smtClean="0">
                <a:solidFill>
                  <a:schemeClr val="tx1"/>
                </a:solidFill>
                <a:effectLst/>
                <a:latin typeface="+mn-lt"/>
                <a:ea typeface="+mn-ea"/>
                <a:cs typeface="+mn-cs"/>
              </a:rPr>
              <a:t>You’ll decide with every piece of information if the board member or board members are in their proper Oversight role or if they’ve stepped over the line into Overstepping</a:t>
            </a:r>
          </a:p>
          <a:p>
            <a:pPr lvl="0"/>
            <a:r>
              <a:rPr lang="en-US" sz="1200" kern="1200" dirty="0" smtClean="0">
                <a:solidFill>
                  <a:schemeClr val="tx1"/>
                </a:solidFill>
                <a:effectLst/>
                <a:latin typeface="+mn-lt"/>
                <a:ea typeface="+mn-ea"/>
                <a:cs typeface="+mn-cs"/>
              </a:rPr>
              <a:t>If they are at Oversight move to this side of the room (point direction) ( or stand up)</a:t>
            </a:r>
          </a:p>
          <a:p>
            <a:pPr lvl="0"/>
            <a:r>
              <a:rPr lang="en-US" sz="1200" kern="1200" dirty="0" smtClean="0">
                <a:solidFill>
                  <a:schemeClr val="tx1"/>
                </a:solidFill>
                <a:effectLst/>
                <a:latin typeface="+mn-lt"/>
                <a:ea typeface="+mn-ea"/>
                <a:cs typeface="+mn-cs"/>
              </a:rPr>
              <a:t>If they are Overstepping move to this side of the room (point direction) (or stand up) </a:t>
            </a:r>
          </a:p>
          <a:p>
            <a:r>
              <a:rPr lang="en-US"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C3E5FA03-94ED-9B4E-822F-9166EDAA149D}" type="slidenum">
              <a:rPr lang="en-US" smtClean="0"/>
              <a:t>1</a:t>
            </a:fld>
            <a:endParaRPr lang="en-US"/>
          </a:p>
        </p:txBody>
      </p:sp>
    </p:spTree>
    <p:extLst>
      <p:ext uri="{BB962C8B-B14F-4D97-AF65-F5344CB8AC3E}">
        <p14:creationId xmlns:p14="http://schemas.microsoft.com/office/powerpoint/2010/main" val="6819122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This is scenario 2 for the session</a:t>
            </a:r>
          </a:p>
          <a:p>
            <a:pPr lvl="0"/>
            <a:r>
              <a:rPr lang="en-US" sz="1200" kern="1200" dirty="0" smtClean="0">
                <a:solidFill>
                  <a:schemeClr val="tx1"/>
                </a:solidFill>
                <a:effectLst/>
                <a:latin typeface="+mn-lt"/>
                <a:ea typeface="+mn-ea"/>
                <a:cs typeface="+mn-cs"/>
              </a:rPr>
              <a:t>Share one bullet point at a time and ask participants to indicate if it is Oversight or Overstepping </a:t>
            </a:r>
          </a:p>
          <a:p>
            <a:r>
              <a:rPr lang="en-US" sz="1200" kern="1200" dirty="0" smtClean="0">
                <a:solidFill>
                  <a:schemeClr val="tx1"/>
                </a:solidFill>
                <a:effectLst/>
                <a:latin typeface="+mn-lt"/>
                <a:ea typeface="+mn-ea"/>
                <a:cs typeface="+mn-cs"/>
              </a:rPr>
              <a:t> </a:t>
            </a:r>
          </a:p>
          <a:p>
            <a:r>
              <a:rPr lang="en-US" dirty="0" smtClean="0"/>
              <a:t>ALLLLLL Of today’s scenarios</a:t>
            </a:r>
            <a:r>
              <a:rPr lang="en-US" baseline="0" dirty="0" smtClean="0"/>
              <a:t> came from AK superintendent's though we have altered them a bit so to protect the innocent </a:t>
            </a:r>
            <a:r>
              <a:rPr lang="en-US" baseline="0" dirty="0" smtClean="0">
                <a:sym typeface="Wingdings"/>
              </a:rPr>
              <a:t> </a:t>
            </a:r>
            <a:endParaRPr lang="en-US" dirty="0"/>
          </a:p>
        </p:txBody>
      </p:sp>
      <p:sp>
        <p:nvSpPr>
          <p:cNvPr id="4" name="Slide Number Placeholder 3"/>
          <p:cNvSpPr>
            <a:spLocks noGrp="1"/>
          </p:cNvSpPr>
          <p:nvPr>
            <p:ph type="sldNum" sz="quarter" idx="10"/>
          </p:nvPr>
        </p:nvSpPr>
        <p:spPr/>
        <p:txBody>
          <a:bodyPr/>
          <a:lstStyle/>
          <a:p>
            <a:fld id="{C3E5FA03-94ED-9B4E-822F-9166EDAA149D}" type="slidenum">
              <a:rPr lang="en-US" smtClean="0"/>
              <a:t>18</a:t>
            </a:fld>
            <a:endParaRPr lang="en-US"/>
          </a:p>
        </p:txBody>
      </p:sp>
    </p:spTree>
    <p:extLst>
      <p:ext uri="{BB962C8B-B14F-4D97-AF65-F5344CB8AC3E}">
        <p14:creationId xmlns:p14="http://schemas.microsoft.com/office/powerpoint/2010/main" val="27893420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This is scenario 2 for the session</a:t>
            </a:r>
          </a:p>
          <a:p>
            <a:pPr lvl="0"/>
            <a:r>
              <a:rPr lang="en-US" sz="1200" kern="1200" dirty="0" smtClean="0">
                <a:solidFill>
                  <a:schemeClr val="tx1"/>
                </a:solidFill>
                <a:effectLst/>
                <a:latin typeface="+mn-lt"/>
                <a:ea typeface="+mn-ea"/>
                <a:cs typeface="+mn-cs"/>
              </a:rPr>
              <a:t>Share one bullet point at a time and ask participants to indicate if it is Oversight or Overstepping </a:t>
            </a:r>
          </a:p>
          <a:p>
            <a:r>
              <a:rPr lang="en-US" sz="1200" kern="1200" dirty="0" smtClean="0">
                <a:solidFill>
                  <a:schemeClr val="tx1"/>
                </a:solidFill>
                <a:effectLst/>
                <a:latin typeface="+mn-lt"/>
                <a:ea typeface="+mn-ea"/>
                <a:cs typeface="+mn-cs"/>
              </a:rPr>
              <a:t> </a:t>
            </a:r>
          </a:p>
          <a:p>
            <a:r>
              <a:rPr lang="en-US" dirty="0" smtClean="0"/>
              <a:t>ALLLLLL Of today’s scenarios</a:t>
            </a:r>
            <a:r>
              <a:rPr lang="en-US" baseline="0" dirty="0" smtClean="0"/>
              <a:t> came from AK superintendent's though we have altered them a bit so to protect the innocent </a:t>
            </a:r>
            <a:r>
              <a:rPr lang="en-US" baseline="0" dirty="0" smtClean="0">
                <a:sym typeface="Wingdings"/>
              </a:rPr>
              <a:t> </a:t>
            </a:r>
            <a:endParaRPr lang="en-US" dirty="0"/>
          </a:p>
        </p:txBody>
      </p:sp>
      <p:sp>
        <p:nvSpPr>
          <p:cNvPr id="4" name="Slide Number Placeholder 3"/>
          <p:cNvSpPr>
            <a:spLocks noGrp="1"/>
          </p:cNvSpPr>
          <p:nvPr>
            <p:ph type="sldNum" sz="quarter" idx="10"/>
          </p:nvPr>
        </p:nvSpPr>
        <p:spPr/>
        <p:txBody>
          <a:bodyPr/>
          <a:lstStyle/>
          <a:p>
            <a:fld id="{C3E5FA03-94ED-9B4E-822F-9166EDAA149D}" type="slidenum">
              <a:rPr lang="en-US" smtClean="0"/>
              <a:t>19</a:t>
            </a:fld>
            <a:endParaRPr lang="en-US"/>
          </a:p>
        </p:txBody>
      </p:sp>
    </p:spTree>
    <p:extLst>
      <p:ext uri="{BB962C8B-B14F-4D97-AF65-F5344CB8AC3E}">
        <p14:creationId xmlns:p14="http://schemas.microsoft.com/office/powerpoint/2010/main" val="27893420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This is scenario 2 for the session</a:t>
            </a:r>
          </a:p>
          <a:p>
            <a:pPr lvl="0"/>
            <a:r>
              <a:rPr lang="en-US" sz="1200" kern="1200" dirty="0" smtClean="0">
                <a:solidFill>
                  <a:schemeClr val="tx1"/>
                </a:solidFill>
                <a:effectLst/>
                <a:latin typeface="+mn-lt"/>
                <a:ea typeface="+mn-ea"/>
                <a:cs typeface="+mn-cs"/>
              </a:rPr>
              <a:t>Share one bullet point at a time and ask participants to indicate if it is Oversight or Overstepping </a:t>
            </a:r>
          </a:p>
          <a:p>
            <a:r>
              <a:rPr lang="en-US" sz="1200" kern="1200" dirty="0" smtClean="0">
                <a:solidFill>
                  <a:schemeClr val="tx1"/>
                </a:solidFill>
                <a:effectLst/>
                <a:latin typeface="+mn-lt"/>
                <a:ea typeface="+mn-ea"/>
                <a:cs typeface="+mn-cs"/>
              </a:rPr>
              <a:t> </a:t>
            </a:r>
          </a:p>
          <a:p>
            <a:r>
              <a:rPr lang="en-US" dirty="0" smtClean="0"/>
              <a:t>ALLLLLL Of today’s scenarios</a:t>
            </a:r>
            <a:r>
              <a:rPr lang="en-US" baseline="0" dirty="0" smtClean="0"/>
              <a:t> came from AK superintendent's though we have altered them a bit so to protect the innocent </a:t>
            </a:r>
            <a:r>
              <a:rPr lang="en-US" baseline="0" dirty="0" smtClean="0">
                <a:sym typeface="Wingdings"/>
              </a:rPr>
              <a:t> </a:t>
            </a:r>
            <a:endParaRPr lang="en-US" dirty="0"/>
          </a:p>
        </p:txBody>
      </p:sp>
      <p:sp>
        <p:nvSpPr>
          <p:cNvPr id="4" name="Slide Number Placeholder 3"/>
          <p:cNvSpPr>
            <a:spLocks noGrp="1"/>
          </p:cNvSpPr>
          <p:nvPr>
            <p:ph type="sldNum" sz="quarter" idx="10"/>
          </p:nvPr>
        </p:nvSpPr>
        <p:spPr/>
        <p:txBody>
          <a:bodyPr/>
          <a:lstStyle/>
          <a:p>
            <a:fld id="{C3E5FA03-94ED-9B4E-822F-9166EDAA149D}" type="slidenum">
              <a:rPr lang="en-US" smtClean="0"/>
              <a:t>20</a:t>
            </a:fld>
            <a:endParaRPr lang="en-US"/>
          </a:p>
        </p:txBody>
      </p:sp>
    </p:spTree>
    <p:extLst>
      <p:ext uri="{BB962C8B-B14F-4D97-AF65-F5344CB8AC3E}">
        <p14:creationId xmlns:p14="http://schemas.microsoft.com/office/powerpoint/2010/main" val="27893420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This is scenario 2 for the session</a:t>
            </a:r>
          </a:p>
          <a:p>
            <a:pPr lvl="0"/>
            <a:r>
              <a:rPr lang="en-US" sz="1200" kern="1200" dirty="0" smtClean="0">
                <a:solidFill>
                  <a:schemeClr val="tx1"/>
                </a:solidFill>
                <a:effectLst/>
                <a:latin typeface="+mn-lt"/>
                <a:ea typeface="+mn-ea"/>
                <a:cs typeface="+mn-cs"/>
              </a:rPr>
              <a:t>Share one bullet point at a time and ask participants to indicate if it is Oversight or Overstepping </a:t>
            </a:r>
          </a:p>
          <a:p>
            <a:r>
              <a:rPr lang="en-US" sz="1200" kern="1200" dirty="0" smtClean="0">
                <a:solidFill>
                  <a:schemeClr val="tx1"/>
                </a:solidFill>
                <a:effectLst/>
                <a:latin typeface="+mn-lt"/>
                <a:ea typeface="+mn-ea"/>
                <a:cs typeface="+mn-cs"/>
              </a:rPr>
              <a:t> </a:t>
            </a:r>
          </a:p>
          <a:p>
            <a:r>
              <a:rPr lang="en-US" dirty="0" smtClean="0"/>
              <a:t>ALLLLLL Of today’s scenarios</a:t>
            </a:r>
            <a:r>
              <a:rPr lang="en-US" baseline="0" dirty="0" smtClean="0"/>
              <a:t> came from AK superintendent's though we have altered them a bit so to protect the innocent </a:t>
            </a:r>
            <a:r>
              <a:rPr lang="en-US" baseline="0" dirty="0" smtClean="0">
                <a:sym typeface="Wingdings"/>
              </a:rPr>
              <a:t> </a:t>
            </a:r>
            <a:endParaRPr lang="en-US" dirty="0"/>
          </a:p>
        </p:txBody>
      </p:sp>
      <p:sp>
        <p:nvSpPr>
          <p:cNvPr id="4" name="Slide Number Placeholder 3"/>
          <p:cNvSpPr>
            <a:spLocks noGrp="1"/>
          </p:cNvSpPr>
          <p:nvPr>
            <p:ph type="sldNum" sz="quarter" idx="10"/>
          </p:nvPr>
        </p:nvSpPr>
        <p:spPr/>
        <p:txBody>
          <a:bodyPr/>
          <a:lstStyle/>
          <a:p>
            <a:fld id="{C3E5FA03-94ED-9B4E-822F-9166EDAA149D}" type="slidenum">
              <a:rPr lang="en-US" smtClean="0"/>
              <a:t>21</a:t>
            </a:fld>
            <a:endParaRPr lang="en-US"/>
          </a:p>
        </p:txBody>
      </p:sp>
    </p:spTree>
    <p:extLst>
      <p:ext uri="{BB962C8B-B14F-4D97-AF65-F5344CB8AC3E}">
        <p14:creationId xmlns:p14="http://schemas.microsoft.com/office/powerpoint/2010/main" val="27893420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This is scenario 2 for the session</a:t>
            </a:r>
          </a:p>
          <a:p>
            <a:pPr lvl="0"/>
            <a:r>
              <a:rPr lang="en-US" sz="1200" kern="1200" dirty="0" smtClean="0">
                <a:solidFill>
                  <a:schemeClr val="tx1"/>
                </a:solidFill>
                <a:effectLst/>
                <a:latin typeface="+mn-lt"/>
                <a:ea typeface="+mn-ea"/>
                <a:cs typeface="+mn-cs"/>
              </a:rPr>
              <a:t>Share one bullet point at a time and ask participants to indicate if it is Oversight or Overstepping </a:t>
            </a:r>
          </a:p>
          <a:p>
            <a:r>
              <a:rPr lang="en-US" sz="1200" kern="1200" dirty="0" smtClean="0">
                <a:solidFill>
                  <a:schemeClr val="tx1"/>
                </a:solidFill>
                <a:effectLst/>
                <a:latin typeface="+mn-lt"/>
                <a:ea typeface="+mn-ea"/>
                <a:cs typeface="+mn-cs"/>
              </a:rPr>
              <a:t> </a:t>
            </a:r>
          </a:p>
          <a:p>
            <a:r>
              <a:rPr lang="en-US" dirty="0" smtClean="0"/>
              <a:t>ALLLLLL Of today’s scenarios</a:t>
            </a:r>
            <a:r>
              <a:rPr lang="en-US" baseline="0" dirty="0" smtClean="0"/>
              <a:t> came from AK superintendent's though we have altered them a bit so to protect the innocent </a:t>
            </a:r>
            <a:r>
              <a:rPr lang="en-US" baseline="0" dirty="0" smtClean="0">
                <a:sym typeface="Wingdings"/>
              </a:rPr>
              <a:t> </a:t>
            </a:r>
            <a:endParaRPr lang="en-US" dirty="0"/>
          </a:p>
        </p:txBody>
      </p:sp>
      <p:sp>
        <p:nvSpPr>
          <p:cNvPr id="4" name="Slide Number Placeholder 3"/>
          <p:cNvSpPr>
            <a:spLocks noGrp="1"/>
          </p:cNvSpPr>
          <p:nvPr>
            <p:ph type="sldNum" sz="quarter" idx="10"/>
          </p:nvPr>
        </p:nvSpPr>
        <p:spPr/>
        <p:txBody>
          <a:bodyPr/>
          <a:lstStyle/>
          <a:p>
            <a:fld id="{C3E5FA03-94ED-9B4E-822F-9166EDAA149D}" type="slidenum">
              <a:rPr lang="en-US" smtClean="0"/>
              <a:t>22</a:t>
            </a:fld>
            <a:endParaRPr lang="en-US"/>
          </a:p>
        </p:txBody>
      </p:sp>
    </p:spTree>
    <p:extLst>
      <p:ext uri="{BB962C8B-B14F-4D97-AF65-F5344CB8AC3E}">
        <p14:creationId xmlns:p14="http://schemas.microsoft.com/office/powerpoint/2010/main" val="27893420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This is scenario 2 for the session</a:t>
            </a:r>
          </a:p>
          <a:p>
            <a:pPr lvl="0"/>
            <a:r>
              <a:rPr lang="en-US" sz="1200" kern="1200" dirty="0" smtClean="0">
                <a:solidFill>
                  <a:schemeClr val="tx1"/>
                </a:solidFill>
                <a:effectLst/>
                <a:latin typeface="+mn-lt"/>
                <a:ea typeface="+mn-ea"/>
                <a:cs typeface="+mn-cs"/>
              </a:rPr>
              <a:t>Share one bullet point at a time and ask participants to indicate if it is Oversight or Overstepping </a:t>
            </a:r>
          </a:p>
          <a:p>
            <a:r>
              <a:rPr lang="en-US" sz="1200" kern="1200" dirty="0" smtClean="0">
                <a:solidFill>
                  <a:schemeClr val="tx1"/>
                </a:solidFill>
                <a:effectLst/>
                <a:latin typeface="+mn-lt"/>
                <a:ea typeface="+mn-ea"/>
                <a:cs typeface="+mn-cs"/>
              </a:rPr>
              <a:t> </a:t>
            </a:r>
          </a:p>
          <a:p>
            <a:r>
              <a:rPr lang="en-US" dirty="0" smtClean="0"/>
              <a:t>ALLLLLL Of today’s scenarios</a:t>
            </a:r>
            <a:r>
              <a:rPr lang="en-US" baseline="0" dirty="0" smtClean="0"/>
              <a:t> came from AK superintendent's though we have altered them a bit so to protect the innocent </a:t>
            </a:r>
            <a:r>
              <a:rPr lang="en-US" baseline="0" dirty="0" smtClean="0">
                <a:sym typeface="Wingdings"/>
              </a:rPr>
              <a:t> </a:t>
            </a:r>
            <a:endParaRPr lang="en-US" dirty="0"/>
          </a:p>
        </p:txBody>
      </p:sp>
      <p:sp>
        <p:nvSpPr>
          <p:cNvPr id="4" name="Slide Number Placeholder 3"/>
          <p:cNvSpPr>
            <a:spLocks noGrp="1"/>
          </p:cNvSpPr>
          <p:nvPr>
            <p:ph type="sldNum" sz="quarter" idx="10"/>
          </p:nvPr>
        </p:nvSpPr>
        <p:spPr/>
        <p:txBody>
          <a:bodyPr/>
          <a:lstStyle/>
          <a:p>
            <a:fld id="{C3E5FA03-94ED-9B4E-822F-9166EDAA149D}" type="slidenum">
              <a:rPr lang="en-US" smtClean="0"/>
              <a:t>23</a:t>
            </a:fld>
            <a:endParaRPr lang="en-US"/>
          </a:p>
        </p:txBody>
      </p:sp>
    </p:spTree>
    <p:extLst>
      <p:ext uri="{BB962C8B-B14F-4D97-AF65-F5344CB8AC3E}">
        <p14:creationId xmlns:p14="http://schemas.microsoft.com/office/powerpoint/2010/main" val="27893420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This is scenario 2 for the session</a:t>
            </a:r>
          </a:p>
          <a:p>
            <a:pPr lvl="0"/>
            <a:r>
              <a:rPr lang="en-US" sz="1200" kern="1200" dirty="0" smtClean="0">
                <a:solidFill>
                  <a:schemeClr val="tx1"/>
                </a:solidFill>
                <a:effectLst/>
                <a:latin typeface="+mn-lt"/>
                <a:ea typeface="+mn-ea"/>
                <a:cs typeface="+mn-cs"/>
              </a:rPr>
              <a:t>Share one bullet point at a time and ask participants to indicate if it is Oversight or Overstepping </a:t>
            </a:r>
          </a:p>
          <a:p>
            <a:r>
              <a:rPr lang="en-US" sz="1200" kern="1200" dirty="0" smtClean="0">
                <a:solidFill>
                  <a:schemeClr val="tx1"/>
                </a:solidFill>
                <a:effectLst/>
                <a:latin typeface="+mn-lt"/>
                <a:ea typeface="+mn-ea"/>
                <a:cs typeface="+mn-cs"/>
              </a:rPr>
              <a:t> </a:t>
            </a:r>
          </a:p>
          <a:p>
            <a:r>
              <a:rPr lang="en-US" dirty="0" smtClean="0"/>
              <a:t>ALLLLLL Of today’s scenarios</a:t>
            </a:r>
            <a:r>
              <a:rPr lang="en-US" baseline="0" dirty="0" smtClean="0"/>
              <a:t> came from AK superintendent's though we have altered them a bit so to protect the innocent </a:t>
            </a:r>
            <a:r>
              <a:rPr lang="en-US" baseline="0" dirty="0" smtClean="0">
                <a:sym typeface="Wingdings"/>
              </a:rPr>
              <a:t> </a:t>
            </a:r>
            <a:endParaRPr lang="en-US" dirty="0"/>
          </a:p>
        </p:txBody>
      </p:sp>
      <p:sp>
        <p:nvSpPr>
          <p:cNvPr id="4" name="Slide Number Placeholder 3"/>
          <p:cNvSpPr>
            <a:spLocks noGrp="1"/>
          </p:cNvSpPr>
          <p:nvPr>
            <p:ph type="sldNum" sz="quarter" idx="10"/>
          </p:nvPr>
        </p:nvSpPr>
        <p:spPr/>
        <p:txBody>
          <a:bodyPr/>
          <a:lstStyle/>
          <a:p>
            <a:fld id="{C3E5FA03-94ED-9B4E-822F-9166EDAA149D}" type="slidenum">
              <a:rPr lang="en-US" smtClean="0"/>
              <a:t>24</a:t>
            </a:fld>
            <a:endParaRPr lang="en-US"/>
          </a:p>
        </p:txBody>
      </p:sp>
    </p:spTree>
    <p:extLst>
      <p:ext uri="{BB962C8B-B14F-4D97-AF65-F5344CB8AC3E}">
        <p14:creationId xmlns:p14="http://schemas.microsoft.com/office/powerpoint/2010/main" val="27893420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This is scenario 2 for the session</a:t>
            </a:r>
          </a:p>
          <a:p>
            <a:pPr lvl="0"/>
            <a:r>
              <a:rPr lang="en-US" sz="1200" kern="1200" dirty="0" smtClean="0">
                <a:solidFill>
                  <a:schemeClr val="tx1"/>
                </a:solidFill>
                <a:effectLst/>
                <a:latin typeface="+mn-lt"/>
                <a:ea typeface="+mn-ea"/>
                <a:cs typeface="+mn-cs"/>
              </a:rPr>
              <a:t>Share one bullet point at a time and ask participants to indicate if it is Oversight or Overstepping </a:t>
            </a:r>
          </a:p>
          <a:p>
            <a:r>
              <a:rPr lang="en-US" sz="1200" kern="1200" dirty="0" smtClean="0">
                <a:solidFill>
                  <a:schemeClr val="tx1"/>
                </a:solidFill>
                <a:effectLst/>
                <a:latin typeface="+mn-lt"/>
                <a:ea typeface="+mn-ea"/>
                <a:cs typeface="+mn-cs"/>
              </a:rPr>
              <a:t> </a:t>
            </a:r>
          </a:p>
          <a:p>
            <a:r>
              <a:rPr lang="en-US" dirty="0" smtClean="0"/>
              <a:t>ALLLLLL Of today’s scenarios</a:t>
            </a:r>
            <a:r>
              <a:rPr lang="en-US" baseline="0" dirty="0" smtClean="0"/>
              <a:t> came from AK superintendent's though we have altered them a bit so to protect the innocent </a:t>
            </a:r>
            <a:r>
              <a:rPr lang="en-US" baseline="0" dirty="0" smtClean="0">
                <a:sym typeface="Wingdings"/>
              </a:rPr>
              <a:t> </a:t>
            </a:r>
            <a:endParaRPr lang="en-US" dirty="0"/>
          </a:p>
        </p:txBody>
      </p:sp>
      <p:sp>
        <p:nvSpPr>
          <p:cNvPr id="4" name="Slide Number Placeholder 3"/>
          <p:cNvSpPr>
            <a:spLocks noGrp="1"/>
          </p:cNvSpPr>
          <p:nvPr>
            <p:ph type="sldNum" sz="quarter" idx="10"/>
          </p:nvPr>
        </p:nvSpPr>
        <p:spPr/>
        <p:txBody>
          <a:bodyPr/>
          <a:lstStyle/>
          <a:p>
            <a:fld id="{C3E5FA03-94ED-9B4E-822F-9166EDAA149D}" type="slidenum">
              <a:rPr lang="en-US" smtClean="0"/>
              <a:t>25</a:t>
            </a:fld>
            <a:endParaRPr lang="en-US"/>
          </a:p>
        </p:txBody>
      </p:sp>
    </p:spTree>
    <p:extLst>
      <p:ext uri="{BB962C8B-B14F-4D97-AF65-F5344CB8AC3E}">
        <p14:creationId xmlns:p14="http://schemas.microsoft.com/office/powerpoint/2010/main" val="27893420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This is scenario 2 for the session</a:t>
            </a:r>
          </a:p>
          <a:p>
            <a:pPr lvl="0"/>
            <a:r>
              <a:rPr lang="en-US" sz="1200" kern="1200" dirty="0" smtClean="0">
                <a:solidFill>
                  <a:schemeClr val="tx1"/>
                </a:solidFill>
                <a:effectLst/>
                <a:latin typeface="+mn-lt"/>
                <a:ea typeface="+mn-ea"/>
                <a:cs typeface="+mn-cs"/>
              </a:rPr>
              <a:t>Share one bullet point at a time and ask participants to indicate if it is Oversight or Overstepping </a:t>
            </a:r>
          </a:p>
          <a:p>
            <a:r>
              <a:rPr lang="en-US" sz="1200" kern="1200" dirty="0" smtClean="0">
                <a:solidFill>
                  <a:schemeClr val="tx1"/>
                </a:solidFill>
                <a:effectLst/>
                <a:latin typeface="+mn-lt"/>
                <a:ea typeface="+mn-ea"/>
                <a:cs typeface="+mn-cs"/>
              </a:rPr>
              <a:t> </a:t>
            </a:r>
          </a:p>
          <a:p>
            <a:r>
              <a:rPr lang="en-US" dirty="0" smtClean="0"/>
              <a:t>ALLLLLL Of today’s scenarios</a:t>
            </a:r>
            <a:r>
              <a:rPr lang="en-US" baseline="0" dirty="0" smtClean="0"/>
              <a:t> came from AK superintendent's though we have altered them a bit so to protect the innocent </a:t>
            </a:r>
            <a:r>
              <a:rPr lang="en-US" baseline="0" dirty="0" smtClean="0">
                <a:sym typeface="Wingdings"/>
              </a:rPr>
              <a:t> </a:t>
            </a:r>
            <a:endParaRPr lang="en-US" dirty="0"/>
          </a:p>
        </p:txBody>
      </p:sp>
      <p:sp>
        <p:nvSpPr>
          <p:cNvPr id="4" name="Slide Number Placeholder 3"/>
          <p:cNvSpPr>
            <a:spLocks noGrp="1"/>
          </p:cNvSpPr>
          <p:nvPr>
            <p:ph type="sldNum" sz="quarter" idx="10"/>
          </p:nvPr>
        </p:nvSpPr>
        <p:spPr/>
        <p:txBody>
          <a:bodyPr/>
          <a:lstStyle/>
          <a:p>
            <a:fld id="{C3E5FA03-94ED-9B4E-822F-9166EDAA149D}" type="slidenum">
              <a:rPr lang="en-US" smtClean="0"/>
              <a:t>26</a:t>
            </a:fld>
            <a:endParaRPr lang="en-US"/>
          </a:p>
        </p:txBody>
      </p:sp>
    </p:spTree>
    <p:extLst>
      <p:ext uri="{BB962C8B-B14F-4D97-AF65-F5344CB8AC3E}">
        <p14:creationId xmlns:p14="http://schemas.microsoft.com/office/powerpoint/2010/main" val="27893420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This is scenario 1 for the session (continued)</a:t>
            </a:r>
          </a:p>
          <a:p>
            <a:pPr lvl="0"/>
            <a:r>
              <a:rPr lang="en-US" sz="1200" kern="1200" dirty="0" smtClean="0">
                <a:solidFill>
                  <a:schemeClr val="tx1"/>
                </a:solidFill>
                <a:effectLst/>
                <a:latin typeface="+mn-lt"/>
                <a:ea typeface="+mn-ea"/>
                <a:cs typeface="+mn-cs"/>
              </a:rPr>
              <a:t>Share one bullet point at a time and ask participants to indicate if it is Oversight or Overstepping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C3E5FA03-94ED-9B4E-822F-9166EDAA149D}" type="slidenum">
              <a:rPr lang="en-US" smtClean="0"/>
              <a:t>27</a:t>
            </a:fld>
            <a:endParaRPr lang="en-US"/>
          </a:p>
        </p:txBody>
      </p:sp>
    </p:spTree>
    <p:extLst>
      <p:ext uri="{BB962C8B-B14F-4D97-AF65-F5344CB8AC3E}">
        <p14:creationId xmlns:p14="http://schemas.microsoft.com/office/powerpoint/2010/main" val="15412227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Debrief the terms the groups discussed</a:t>
            </a:r>
          </a:p>
          <a:p>
            <a:pPr lvl="0"/>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call on the groups spokespersons to get feedback</a:t>
            </a:r>
            <a:r>
              <a:rPr lang="en-US" sz="1200" kern="1200" baseline="0" dirty="0" smtClean="0">
                <a:solidFill>
                  <a:schemeClr val="tx1"/>
                </a:solidFill>
                <a:effectLst/>
                <a:latin typeface="+mn-lt"/>
                <a:ea typeface="+mn-ea"/>
                <a:cs typeface="+mn-cs"/>
              </a:rPr>
              <a:t> or ask others </a:t>
            </a:r>
            <a:r>
              <a:rPr lang="en-US" sz="1200" kern="1200" dirty="0" smtClean="0">
                <a:solidFill>
                  <a:schemeClr val="tx1"/>
                </a:solidFill>
                <a:effectLst/>
                <a:latin typeface="+mn-lt"/>
                <a:ea typeface="+mn-ea"/>
                <a:cs typeface="+mn-cs"/>
              </a:rPr>
              <a:t>to ask to share.</a:t>
            </a:r>
          </a:p>
          <a:p>
            <a:pPr lvl="0"/>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NOT that</a:t>
            </a:r>
            <a:r>
              <a:rPr lang="en-US" sz="1200" kern="1200" baseline="0" dirty="0" smtClean="0">
                <a:solidFill>
                  <a:schemeClr val="tx1"/>
                </a:solidFill>
                <a:effectLst/>
                <a:latin typeface="+mn-lt"/>
                <a:ea typeface="+mn-ea"/>
                <a:cs typeface="+mn-cs"/>
              </a:rPr>
              <a:t> we are accusing any of you of this, BUT think of a time that 1, you have found yourself overstepping your role or 2. you have seen a fellow board member overstepping their role? </a:t>
            </a:r>
          </a:p>
          <a:p>
            <a:pPr lvl="0"/>
            <a:endParaRPr lang="en-US" sz="1200" kern="1200" baseline="0" dirty="0" smtClean="0">
              <a:solidFill>
                <a:schemeClr val="tx1"/>
              </a:solidFill>
              <a:effectLst/>
              <a:latin typeface="+mn-lt"/>
              <a:ea typeface="+mn-ea"/>
              <a:cs typeface="+mn-cs"/>
            </a:endParaRPr>
          </a:p>
          <a:p>
            <a:pPr lvl="0"/>
            <a:r>
              <a:rPr lang="en-US" sz="1200" kern="1200" baseline="0" dirty="0" smtClean="0">
                <a:solidFill>
                  <a:schemeClr val="tx1"/>
                </a:solidFill>
                <a:effectLst/>
                <a:latin typeface="+mn-lt"/>
                <a:ea typeface="+mn-ea"/>
                <a:cs typeface="+mn-cs"/>
              </a:rPr>
              <a:t>If any brave soul could share, we can share out.</a:t>
            </a:r>
          </a:p>
          <a:p>
            <a:pPr lvl="0"/>
            <a:endParaRPr lang="en-US" sz="1200" kern="1200" baseline="0" dirty="0" smtClean="0">
              <a:solidFill>
                <a:schemeClr val="tx1"/>
              </a:solidFill>
              <a:effectLst/>
              <a:latin typeface="+mn-lt"/>
              <a:ea typeface="+mn-ea"/>
              <a:cs typeface="+mn-cs"/>
            </a:endParaRPr>
          </a:p>
          <a:p>
            <a:pPr lvl="0"/>
            <a:endParaRPr lang="en-US" sz="1200" kern="1200" dirty="0" smtClean="0">
              <a:solidFill>
                <a:schemeClr val="tx1"/>
              </a:solidFill>
              <a:effectLst/>
              <a:latin typeface="+mn-lt"/>
              <a:ea typeface="+mn-ea"/>
              <a:cs typeface="+mn-cs"/>
            </a:endParaRPr>
          </a:p>
          <a:p>
            <a:pPr lvl="0"/>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C3E5FA03-94ED-9B4E-822F-9166EDAA149D}" type="slidenum">
              <a:rPr lang="en-US" smtClean="0"/>
              <a:t>3</a:t>
            </a:fld>
            <a:endParaRPr lang="en-US"/>
          </a:p>
        </p:txBody>
      </p:sp>
    </p:spTree>
    <p:extLst>
      <p:ext uri="{BB962C8B-B14F-4D97-AF65-F5344CB8AC3E}">
        <p14:creationId xmlns:p14="http://schemas.microsoft.com/office/powerpoint/2010/main" val="39919462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kern="1200" dirty="0" smtClean="0">
                <a:solidFill>
                  <a:schemeClr val="tx1"/>
                </a:solidFill>
                <a:effectLst/>
                <a:latin typeface="+mn-lt"/>
                <a:ea typeface="+mn-ea"/>
                <a:cs typeface="+mn-cs"/>
              </a:rPr>
              <a:t>A:</a:t>
            </a:r>
            <a:r>
              <a:rPr lang="en-US" sz="1200" kern="1200" dirty="0" smtClean="0">
                <a:solidFill>
                  <a:schemeClr val="tx1"/>
                </a:solidFill>
                <a:effectLst/>
                <a:latin typeface="+mn-lt"/>
                <a:ea typeface="+mn-ea"/>
                <a:cs typeface="+mn-cs"/>
              </a:rPr>
              <a:t> It’s a ranger tower (or lookout tower). The purpose of it is so the rangers can see the entire forest and keep others on the ground informed about any potential trouble spots.</a:t>
            </a:r>
          </a:p>
          <a:p>
            <a:pPr lvl="0"/>
            <a:r>
              <a:rPr lang="en-US" sz="1200" kern="1200" dirty="0" smtClean="0">
                <a:solidFill>
                  <a:schemeClr val="tx1"/>
                </a:solidFill>
                <a:effectLst/>
                <a:latin typeface="+mn-lt"/>
                <a:ea typeface="+mn-ea"/>
                <a:cs typeface="+mn-cs"/>
              </a:rPr>
              <a:t>This tower is like the board’s job as a leader. To look out over the entire forest (district) not paying all its attention to one grove of trees (classroom, problem, </a:t>
            </a:r>
            <a:r>
              <a:rPr lang="en-US" sz="1200" kern="1200" dirty="0" err="1" smtClean="0">
                <a:solidFill>
                  <a:schemeClr val="tx1"/>
                </a:solidFill>
                <a:effectLst/>
                <a:latin typeface="+mn-lt"/>
                <a:ea typeface="+mn-ea"/>
                <a:cs typeface="+mn-cs"/>
              </a:rPr>
              <a:t>etc</a:t>
            </a:r>
            <a:r>
              <a:rPr lang="en-US" sz="1200" kern="1200" dirty="0" smtClean="0">
                <a:solidFill>
                  <a:schemeClr val="tx1"/>
                </a:solidFill>
                <a:effectLst/>
                <a:latin typeface="+mn-lt"/>
                <a:ea typeface="+mn-ea"/>
                <a:cs typeface="+mn-cs"/>
              </a:rPr>
              <a:t>). The leader (board) looks at the big picture while the manager (superintendent) looks at the details. </a:t>
            </a:r>
          </a:p>
          <a:p>
            <a:pPr lvl="0"/>
            <a:r>
              <a:rPr lang="en-US" sz="1200" kern="1200" dirty="0" smtClean="0">
                <a:solidFill>
                  <a:schemeClr val="tx1"/>
                </a:solidFill>
                <a:effectLst/>
                <a:latin typeface="+mn-lt"/>
                <a:ea typeface="+mn-ea"/>
                <a:cs typeface="+mn-cs"/>
              </a:rPr>
              <a:t>Example: </a:t>
            </a:r>
          </a:p>
          <a:p>
            <a:pPr lvl="0"/>
            <a:r>
              <a:rPr lang="en-US" sz="1200" kern="1200" dirty="0" smtClean="0">
                <a:solidFill>
                  <a:schemeClr val="tx1"/>
                </a:solidFill>
                <a:effectLst/>
                <a:latin typeface="+mn-lt"/>
                <a:ea typeface="+mn-ea"/>
                <a:cs typeface="+mn-cs"/>
              </a:rPr>
              <a:t>What if the ranger sees smoke? What does he do? </a:t>
            </a:r>
          </a:p>
          <a:p>
            <a:pPr lvl="0"/>
            <a:r>
              <a:rPr lang="en-US" sz="1200" kern="1200" dirty="0" smtClean="0">
                <a:solidFill>
                  <a:schemeClr val="tx1"/>
                </a:solidFill>
                <a:effectLst/>
                <a:latin typeface="+mn-lt"/>
                <a:ea typeface="+mn-ea"/>
                <a:cs typeface="+mn-cs"/>
              </a:rPr>
              <a:t>Does he go put the fire out? Why not? </a:t>
            </a:r>
          </a:p>
          <a:p>
            <a:pPr lvl="0"/>
            <a:r>
              <a:rPr lang="en-US" sz="1200" kern="1200" dirty="0" smtClean="0">
                <a:solidFill>
                  <a:schemeClr val="tx1"/>
                </a:solidFill>
                <a:effectLst/>
                <a:latin typeface="+mn-lt"/>
                <a:ea typeface="+mn-ea"/>
                <a:cs typeface="+mn-cs"/>
              </a:rPr>
              <a:t>What would happen if he did?</a:t>
            </a:r>
          </a:p>
          <a:p>
            <a:pPr lvl="0"/>
            <a:r>
              <a:rPr lang="en-US" sz="1200" kern="1200" dirty="0" smtClean="0">
                <a:solidFill>
                  <a:schemeClr val="tx1"/>
                </a:solidFill>
                <a:effectLst/>
                <a:latin typeface="+mn-lt"/>
                <a:ea typeface="+mn-ea"/>
                <a:cs typeface="+mn-cs"/>
              </a:rPr>
              <a:t>Have you ever heard the phrase, “Can’t see the forest for the trees?” </a:t>
            </a:r>
          </a:p>
          <a:p>
            <a:pPr lvl="0"/>
            <a:r>
              <a:rPr lang="en-US" sz="1200" kern="1200" dirty="0" smtClean="0">
                <a:solidFill>
                  <a:schemeClr val="tx1"/>
                </a:solidFill>
                <a:effectLst/>
                <a:latin typeface="+mn-lt"/>
                <a:ea typeface="+mn-ea"/>
                <a:cs typeface="+mn-cs"/>
              </a:rPr>
              <a:t>If you are assessing the condition of each tree, it can be impossible to tell the condition of the forest. You could make assumption about the condition or what problems might exist or not exist that might not be applicable for the rest of the forest. </a:t>
            </a:r>
          </a:p>
          <a:p>
            <a:pPr lvl="0"/>
            <a:r>
              <a:rPr lang="en-US" sz="1200" kern="1200" dirty="0" smtClean="0">
                <a:solidFill>
                  <a:schemeClr val="tx1"/>
                </a:solidFill>
                <a:effectLst/>
                <a:latin typeface="+mn-lt"/>
                <a:ea typeface="+mn-ea"/>
                <a:cs typeface="+mn-cs"/>
              </a:rPr>
              <a:t>But SOMEONE needs to be doing that. (Administration)</a:t>
            </a:r>
          </a:p>
          <a:p>
            <a:pPr lvl="0"/>
            <a:r>
              <a:rPr lang="en-US" sz="1200" kern="1200" dirty="0" smtClean="0">
                <a:solidFill>
                  <a:schemeClr val="tx1"/>
                </a:solidFill>
                <a:effectLst/>
                <a:latin typeface="+mn-lt"/>
                <a:ea typeface="+mn-ea"/>
                <a:cs typeface="+mn-cs"/>
              </a:rPr>
              <a:t>Someone ALSO needs to be looking at the big picture of the forest to see where problems are widespread and make decisions about which areas are the highest priority to get attention first. (Board)</a:t>
            </a:r>
          </a:p>
          <a:p>
            <a:r>
              <a:rPr lang="en-US"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C3E5FA03-94ED-9B4E-822F-9166EDAA149D}" type="slidenum">
              <a:rPr lang="en-US" smtClean="0"/>
              <a:t>29</a:t>
            </a:fld>
            <a:endParaRPr lang="en-US"/>
          </a:p>
        </p:txBody>
      </p:sp>
    </p:spTree>
    <p:extLst>
      <p:ext uri="{BB962C8B-B14F-4D97-AF65-F5344CB8AC3E}">
        <p14:creationId xmlns:p14="http://schemas.microsoft.com/office/powerpoint/2010/main" val="25963876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3E5FA03-94ED-9B4E-822F-9166EDAA149D}" type="slidenum">
              <a:rPr lang="en-US" smtClean="0"/>
              <a:t>30</a:t>
            </a:fld>
            <a:endParaRPr lang="en-US"/>
          </a:p>
        </p:txBody>
      </p:sp>
    </p:spTree>
    <p:extLst>
      <p:ext uri="{BB962C8B-B14F-4D97-AF65-F5344CB8AC3E}">
        <p14:creationId xmlns:p14="http://schemas.microsoft.com/office/powerpoint/2010/main" val="40317293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dirty="0"/>
          </a:p>
        </p:txBody>
      </p:sp>
      <p:sp>
        <p:nvSpPr>
          <p:cNvPr id="4" name="Slide Number Placeholder 3"/>
          <p:cNvSpPr>
            <a:spLocks noGrp="1"/>
          </p:cNvSpPr>
          <p:nvPr>
            <p:ph type="sldNum" sz="quarter" idx="10"/>
          </p:nvPr>
        </p:nvSpPr>
        <p:spPr/>
        <p:txBody>
          <a:bodyPr/>
          <a:lstStyle/>
          <a:p>
            <a:fld id="{C3E5FA03-94ED-9B4E-822F-9166EDAA149D}" type="slidenum">
              <a:rPr lang="en-US" smtClean="0"/>
              <a:t>31</a:t>
            </a:fld>
            <a:endParaRPr lang="en-US"/>
          </a:p>
        </p:txBody>
      </p:sp>
    </p:spTree>
    <p:extLst>
      <p:ext uri="{BB962C8B-B14F-4D97-AF65-F5344CB8AC3E}">
        <p14:creationId xmlns:p14="http://schemas.microsoft.com/office/powerpoint/2010/main" val="36206678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NOW; the difference between the board’s oversight role overstepping into management. </a:t>
            </a:r>
          </a:p>
          <a:p>
            <a:r>
              <a:rPr lang="en-US" sz="1200" kern="1200" dirty="0" smtClean="0">
                <a:solidFill>
                  <a:schemeClr val="tx1"/>
                </a:solidFill>
                <a:effectLst/>
                <a:latin typeface="+mn-lt"/>
                <a:ea typeface="+mn-ea"/>
                <a:cs typeface="+mn-cs"/>
              </a:rPr>
              <a:t> </a:t>
            </a:r>
          </a:p>
          <a:p>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Ask at tables to define terms and  phrases around</a:t>
            </a:r>
            <a:r>
              <a:rPr lang="en-US" sz="1200" kern="1200" baseline="0" dirty="0" smtClean="0">
                <a:solidFill>
                  <a:schemeClr val="tx1"/>
                </a:solidFill>
                <a:effectLst/>
                <a:latin typeface="+mn-lt"/>
                <a:ea typeface="+mn-ea"/>
                <a:cs typeface="+mn-cs"/>
              </a:rPr>
              <a:t> : </a:t>
            </a:r>
            <a:r>
              <a:rPr lang="en-US" sz="1200" kern="1200" dirty="0" smtClean="0">
                <a:solidFill>
                  <a:schemeClr val="tx1"/>
                </a:solidFill>
                <a:effectLst/>
                <a:latin typeface="+mn-lt"/>
                <a:ea typeface="+mn-ea"/>
                <a:cs typeface="+mn-cs"/>
              </a:rPr>
              <a:t>oversight </a:t>
            </a:r>
          </a:p>
          <a:p>
            <a:r>
              <a:rPr lang="en-US" sz="1200" kern="1200" dirty="0" smtClean="0">
                <a:solidFill>
                  <a:schemeClr val="tx1"/>
                </a:solidFill>
                <a:effectLst/>
                <a:latin typeface="+mn-lt"/>
                <a:ea typeface="+mn-ea"/>
                <a:cs typeface="+mn-cs"/>
              </a:rPr>
              <a:t> </a:t>
            </a:r>
          </a:p>
          <a:p>
            <a:r>
              <a:rPr lang="en-US" dirty="0" smtClean="0"/>
              <a:t>‘</a:t>
            </a:r>
            <a:endParaRPr lang="en-US" dirty="0"/>
          </a:p>
        </p:txBody>
      </p:sp>
      <p:sp>
        <p:nvSpPr>
          <p:cNvPr id="4" name="Slide Number Placeholder 3"/>
          <p:cNvSpPr>
            <a:spLocks noGrp="1"/>
          </p:cNvSpPr>
          <p:nvPr>
            <p:ph type="sldNum" sz="quarter" idx="10"/>
          </p:nvPr>
        </p:nvSpPr>
        <p:spPr/>
        <p:txBody>
          <a:bodyPr/>
          <a:lstStyle/>
          <a:p>
            <a:fld id="{C3E5FA03-94ED-9B4E-822F-9166EDAA149D}" type="slidenum">
              <a:rPr lang="en-US" smtClean="0"/>
              <a:t>4</a:t>
            </a:fld>
            <a:endParaRPr lang="en-US"/>
          </a:p>
        </p:txBody>
      </p:sp>
    </p:spTree>
    <p:extLst>
      <p:ext uri="{BB962C8B-B14F-4D97-AF65-F5344CB8AC3E}">
        <p14:creationId xmlns:p14="http://schemas.microsoft.com/office/powerpoint/2010/main" val="30453998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Ask tables to come</a:t>
            </a:r>
            <a:r>
              <a:rPr lang="en-US" sz="1200" kern="1200" baseline="0" dirty="0" smtClean="0">
                <a:solidFill>
                  <a:schemeClr val="tx1"/>
                </a:solidFill>
                <a:effectLst/>
                <a:latin typeface="+mn-lt"/>
                <a:ea typeface="+mn-ea"/>
                <a:cs typeface="+mn-cs"/>
              </a:rPr>
              <a:t> up with </a:t>
            </a:r>
            <a:r>
              <a:rPr lang="en-US" sz="1200" kern="1200" dirty="0" smtClean="0">
                <a:solidFill>
                  <a:schemeClr val="tx1"/>
                </a:solidFill>
                <a:effectLst/>
                <a:latin typeface="+mn-lt"/>
                <a:ea typeface="+mn-ea"/>
                <a:cs typeface="+mn-cs"/>
              </a:rPr>
              <a:t> terms and phrases;</a:t>
            </a:r>
            <a:r>
              <a:rPr lang="en-US" sz="1200" kern="1200" baseline="0" dirty="0" smtClean="0">
                <a:solidFill>
                  <a:schemeClr val="tx1"/>
                </a:solidFill>
                <a:effectLst/>
                <a:latin typeface="+mn-lt"/>
                <a:ea typeface="+mn-ea"/>
                <a:cs typeface="+mn-cs"/>
              </a:rPr>
              <a:t> put on ½ sheets and we will bring to wall</a:t>
            </a:r>
          </a:p>
          <a:p>
            <a:pPr lvl="0"/>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Encourage them to define the terms in their own words</a:t>
            </a:r>
          </a:p>
          <a:p>
            <a:endParaRPr lang="en-US" dirty="0"/>
          </a:p>
        </p:txBody>
      </p:sp>
      <p:sp>
        <p:nvSpPr>
          <p:cNvPr id="4" name="Slide Number Placeholder 3"/>
          <p:cNvSpPr>
            <a:spLocks noGrp="1"/>
          </p:cNvSpPr>
          <p:nvPr>
            <p:ph type="sldNum" sz="quarter" idx="10"/>
          </p:nvPr>
        </p:nvSpPr>
        <p:spPr/>
        <p:txBody>
          <a:bodyPr/>
          <a:lstStyle/>
          <a:p>
            <a:fld id="{C3E5FA03-94ED-9B4E-822F-9166EDAA149D}" type="slidenum">
              <a:rPr lang="en-US" smtClean="0"/>
              <a:t>7</a:t>
            </a:fld>
            <a:endParaRPr lang="en-US"/>
          </a:p>
        </p:txBody>
      </p:sp>
    </p:spTree>
    <p:extLst>
      <p:ext uri="{BB962C8B-B14F-4D97-AF65-F5344CB8AC3E}">
        <p14:creationId xmlns:p14="http://schemas.microsoft.com/office/powerpoint/2010/main" val="5264992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Key Point: Sometimes, it is easier to see what’s going on by looking at the big picture. And that is true when it comes to the board’s responsibility to provide trusteeship for the district.</a:t>
            </a:r>
          </a:p>
          <a:p>
            <a:endParaRPr lang="en-US" dirty="0"/>
          </a:p>
        </p:txBody>
      </p:sp>
      <p:sp>
        <p:nvSpPr>
          <p:cNvPr id="4" name="Slide Number Placeholder 3"/>
          <p:cNvSpPr>
            <a:spLocks noGrp="1"/>
          </p:cNvSpPr>
          <p:nvPr>
            <p:ph type="sldNum" sz="quarter" idx="10"/>
          </p:nvPr>
        </p:nvSpPr>
        <p:spPr/>
        <p:txBody>
          <a:bodyPr/>
          <a:lstStyle/>
          <a:p>
            <a:fld id="{C3E5FA03-94ED-9B4E-822F-9166EDAA149D}" type="slidenum">
              <a:rPr lang="en-US" smtClean="0"/>
              <a:t>10</a:t>
            </a:fld>
            <a:endParaRPr lang="en-US"/>
          </a:p>
        </p:txBody>
      </p:sp>
    </p:spTree>
    <p:extLst>
      <p:ext uri="{BB962C8B-B14F-4D97-AF65-F5344CB8AC3E}">
        <p14:creationId xmlns:p14="http://schemas.microsoft.com/office/powerpoint/2010/main" val="16948942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Direction</a:t>
            </a:r>
            <a:r>
              <a:rPr lang="mr-IN" dirty="0" smtClean="0"/>
              <a:t>…</a:t>
            </a:r>
            <a:r>
              <a:rPr lang="en-US" dirty="0" smtClean="0"/>
              <a:t>.</a:t>
            </a:r>
          </a:p>
          <a:p>
            <a:r>
              <a:rPr lang="en-US" dirty="0" smtClean="0"/>
              <a:t>Adopting vision, and</a:t>
            </a:r>
            <a:r>
              <a:rPr lang="en-US" baseline="0" dirty="0" smtClean="0"/>
              <a:t> goals</a:t>
            </a:r>
          </a:p>
          <a:p>
            <a:r>
              <a:rPr lang="en-US" baseline="0" dirty="0" smtClean="0"/>
              <a:t>Adopt policies </a:t>
            </a:r>
          </a:p>
          <a:p>
            <a:endParaRPr lang="en-US" baseline="0" dirty="0" smtClean="0"/>
          </a:p>
          <a:p>
            <a:endParaRPr lang="en-US" baseline="0" dirty="0" smtClean="0"/>
          </a:p>
          <a:p>
            <a:r>
              <a:rPr lang="en-US" baseline="0" dirty="0" smtClean="0"/>
              <a:t>By</a:t>
            </a:r>
            <a:r>
              <a:rPr lang="mr-IN" baseline="0" dirty="0" smtClean="0"/>
              <a:t>…</a:t>
            </a:r>
            <a:r>
              <a:rPr lang="en-US" baseline="0" dirty="0" smtClean="0"/>
              <a:t>. </a:t>
            </a:r>
          </a:p>
          <a:p>
            <a:r>
              <a:rPr lang="en-US" baseline="0" dirty="0" smtClean="0"/>
              <a:t>Evaluating </a:t>
            </a:r>
            <a:r>
              <a:rPr lang="en-US" baseline="0" dirty="0" err="1" smtClean="0"/>
              <a:t>supt</a:t>
            </a:r>
            <a:r>
              <a:rPr lang="en-US" baseline="0" dirty="0" smtClean="0"/>
              <a:t> on performance</a:t>
            </a:r>
          </a:p>
          <a:p>
            <a:r>
              <a:rPr lang="en-US" baseline="0" dirty="0" smtClean="0"/>
              <a:t>Assessing district results. </a:t>
            </a:r>
            <a:endParaRPr lang="en-US" dirty="0"/>
          </a:p>
        </p:txBody>
      </p:sp>
      <p:sp>
        <p:nvSpPr>
          <p:cNvPr id="4" name="Slide Number Placeholder 3"/>
          <p:cNvSpPr>
            <a:spLocks noGrp="1"/>
          </p:cNvSpPr>
          <p:nvPr>
            <p:ph type="sldNum" sz="quarter" idx="10"/>
          </p:nvPr>
        </p:nvSpPr>
        <p:spPr/>
        <p:txBody>
          <a:bodyPr/>
          <a:lstStyle/>
          <a:p>
            <a:fld id="{C3E5FA03-94ED-9B4E-822F-9166EDAA149D}" type="slidenum">
              <a:rPr lang="en-US" smtClean="0"/>
              <a:t>12</a:t>
            </a:fld>
            <a:endParaRPr lang="en-US"/>
          </a:p>
        </p:txBody>
      </p:sp>
    </p:spTree>
    <p:extLst>
      <p:ext uri="{BB962C8B-B14F-4D97-AF65-F5344CB8AC3E}">
        <p14:creationId xmlns:p14="http://schemas.microsoft.com/office/powerpoint/2010/main" val="24957621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Direction</a:t>
            </a:r>
            <a:r>
              <a:rPr lang="mr-IN" dirty="0" smtClean="0"/>
              <a:t>…</a:t>
            </a:r>
            <a:r>
              <a:rPr lang="en-US" dirty="0" smtClean="0"/>
              <a:t>.</a:t>
            </a:r>
          </a:p>
          <a:p>
            <a:r>
              <a:rPr lang="en-US" dirty="0" smtClean="0"/>
              <a:t>Adopting vision, and</a:t>
            </a:r>
            <a:r>
              <a:rPr lang="en-US" baseline="0" dirty="0" smtClean="0"/>
              <a:t> goals</a:t>
            </a:r>
          </a:p>
          <a:p>
            <a:r>
              <a:rPr lang="en-US" baseline="0" dirty="0" smtClean="0"/>
              <a:t>Adopt policies </a:t>
            </a:r>
          </a:p>
          <a:p>
            <a:endParaRPr lang="en-US" baseline="0" dirty="0" smtClean="0"/>
          </a:p>
          <a:p>
            <a:endParaRPr lang="en-US" baseline="0" dirty="0" smtClean="0"/>
          </a:p>
          <a:p>
            <a:r>
              <a:rPr lang="en-US" baseline="0" dirty="0" smtClean="0"/>
              <a:t>By</a:t>
            </a:r>
            <a:r>
              <a:rPr lang="mr-IN" baseline="0" dirty="0" smtClean="0"/>
              <a:t>…</a:t>
            </a:r>
            <a:r>
              <a:rPr lang="en-US" baseline="0" dirty="0" smtClean="0"/>
              <a:t>. </a:t>
            </a:r>
          </a:p>
          <a:p>
            <a:r>
              <a:rPr lang="en-US" baseline="0" dirty="0" smtClean="0"/>
              <a:t>Evaluating </a:t>
            </a:r>
            <a:r>
              <a:rPr lang="en-US" baseline="0" dirty="0" err="1" smtClean="0"/>
              <a:t>supt</a:t>
            </a:r>
            <a:r>
              <a:rPr lang="en-US" baseline="0" dirty="0" smtClean="0"/>
              <a:t> on performance</a:t>
            </a:r>
          </a:p>
          <a:p>
            <a:r>
              <a:rPr lang="en-US" baseline="0" dirty="0" smtClean="0"/>
              <a:t>Assessing district results. </a:t>
            </a:r>
            <a:endParaRPr lang="en-US" dirty="0"/>
          </a:p>
        </p:txBody>
      </p:sp>
      <p:sp>
        <p:nvSpPr>
          <p:cNvPr id="4" name="Slide Number Placeholder 3"/>
          <p:cNvSpPr>
            <a:spLocks noGrp="1"/>
          </p:cNvSpPr>
          <p:nvPr>
            <p:ph type="sldNum" sz="quarter" idx="10"/>
          </p:nvPr>
        </p:nvSpPr>
        <p:spPr/>
        <p:txBody>
          <a:bodyPr/>
          <a:lstStyle/>
          <a:p>
            <a:fld id="{C3E5FA03-94ED-9B4E-822F-9166EDAA149D}" type="slidenum">
              <a:rPr lang="en-US" smtClean="0"/>
              <a:t>13</a:t>
            </a:fld>
            <a:endParaRPr lang="en-US"/>
          </a:p>
        </p:txBody>
      </p:sp>
    </p:spTree>
    <p:extLst>
      <p:ext uri="{BB962C8B-B14F-4D97-AF65-F5344CB8AC3E}">
        <p14:creationId xmlns:p14="http://schemas.microsoft.com/office/powerpoint/2010/main" val="24957621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So if that is “management,” what is “oversight of management?”</a:t>
            </a:r>
          </a:p>
          <a:p>
            <a:pPr lvl="0"/>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Oversight of Management is the Board’s Authority. The Board articulates desired results (remember as a body corporate) for some things. The superintendent or staff may articulate the desired results for some things (e.g. administrative operations). But the board has a duty to make sure someone has defined the expected results and that they are appropriate. </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The Board’s focus (the whole picture) is to make sure that plans, systems, and procedures exist. To accomplish these results.</a:t>
            </a:r>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Part of the Board’s job is to make sure the manager (Superintendent) is doing her job.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Do this by asking questions about the plans, systems, and procedures - keeping the proper perspective (district as a whole</a:t>
            </a:r>
            <a:r>
              <a:rPr lang="en-US" dirty="0" smtClean="0">
                <a:effectLst/>
              </a:rPr>
              <a:t> </a:t>
            </a:r>
            <a:endParaRPr lang="en-US" dirty="0"/>
          </a:p>
        </p:txBody>
      </p:sp>
      <p:sp>
        <p:nvSpPr>
          <p:cNvPr id="4" name="Slide Number Placeholder 3"/>
          <p:cNvSpPr>
            <a:spLocks noGrp="1"/>
          </p:cNvSpPr>
          <p:nvPr>
            <p:ph type="sldNum" sz="quarter" idx="10"/>
          </p:nvPr>
        </p:nvSpPr>
        <p:spPr/>
        <p:txBody>
          <a:bodyPr/>
          <a:lstStyle/>
          <a:p>
            <a:fld id="{C3E5FA03-94ED-9B4E-822F-9166EDAA149D}" type="slidenum">
              <a:rPr lang="en-US" smtClean="0"/>
              <a:t>15</a:t>
            </a:fld>
            <a:endParaRPr lang="en-US"/>
          </a:p>
        </p:txBody>
      </p:sp>
    </p:spTree>
    <p:extLst>
      <p:ext uri="{BB962C8B-B14F-4D97-AF65-F5344CB8AC3E}">
        <p14:creationId xmlns:p14="http://schemas.microsoft.com/office/powerpoint/2010/main" val="22277986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This is scenario 2 for the session</a:t>
            </a:r>
          </a:p>
          <a:p>
            <a:pPr lvl="0"/>
            <a:r>
              <a:rPr lang="en-US" sz="1200" kern="1200" dirty="0" smtClean="0">
                <a:solidFill>
                  <a:schemeClr val="tx1"/>
                </a:solidFill>
                <a:effectLst/>
                <a:latin typeface="+mn-lt"/>
                <a:ea typeface="+mn-ea"/>
                <a:cs typeface="+mn-cs"/>
              </a:rPr>
              <a:t>Share one bullet point at a time and ask participants to indicate if it is Oversight or Overstepping </a:t>
            </a:r>
          </a:p>
          <a:p>
            <a:r>
              <a:rPr lang="en-US" sz="1200" kern="1200" dirty="0" smtClean="0">
                <a:solidFill>
                  <a:schemeClr val="tx1"/>
                </a:solidFill>
                <a:effectLst/>
                <a:latin typeface="+mn-lt"/>
                <a:ea typeface="+mn-ea"/>
                <a:cs typeface="+mn-cs"/>
              </a:rPr>
              <a:t> </a:t>
            </a:r>
          </a:p>
          <a:p>
            <a:r>
              <a:rPr lang="en-US" dirty="0" smtClean="0"/>
              <a:t>ALLLLLL Of today’s scenarios</a:t>
            </a:r>
            <a:r>
              <a:rPr lang="en-US" baseline="0" dirty="0" smtClean="0"/>
              <a:t> came from AK superintendent's though we have altered them a bit so to protect the innocent </a:t>
            </a:r>
            <a:r>
              <a:rPr lang="en-US" baseline="0" dirty="0" smtClean="0">
                <a:sym typeface="Wingdings"/>
              </a:rPr>
              <a:t> </a:t>
            </a:r>
            <a:endParaRPr lang="en-US" dirty="0"/>
          </a:p>
        </p:txBody>
      </p:sp>
      <p:sp>
        <p:nvSpPr>
          <p:cNvPr id="4" name="Slide Number Placeholder 3"/>
          <p:cNvSpPr>
            <a:spLocks noGrp="1"/>
          </p:cNvSpPr>
          <p:nvPr>
            <p:ph type="sldNum" sz="quarter" idx="10"/>
          </p:nvPr>
        </p:nvSpPr>
        <p:spPr/>
        <p:txBody>
          <a:bodyPr/>
          <a:lstStyle/>
          <a:p>
            <a:fld id="{C3E5FA03-94ED-9B4E-822F-9166EDAA149D}" type="slidenum">
              <a:rPr lang="en-US" smtClean="0"/>
              <a:t>17</a:t>
            </a:fld>
            <a:endParaRPr lang="en-US"/>
          </a:p>
        </p:txBody>
      </p:sp>
    </p:spTree>
    <p:extLst>
      <p:ext uri="{BB962C8B-B14F-4D97-AF65-F5344CB8AC3E}">
        <p14:creationId xmlns:p14="http://schemas.microsoft.com/office/powerpoint/2010/main" val="27893420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328166" y="1295400"/>
            <a:ext cx="6487668" cy="3152887"/>
          </a:xfrm>
          <a:prstGeom prst="rect">
            <a:avLst/>
          </a:prstGeo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p>
            <a:pPr marL="0" indent="0" algn="l" defTabSz="914400" rtl="0" eaLnBrk="1" latinLnBrk="0" hangingPunct="1">
              <a:spcBef>
                <a:spcPts val="2000"/>
              </a:spcBef>
              <a:buClr>
                <a:schemeClr val="accent1">
                  <a:lumMod val="60000"/>
                  <a:lumOff val="40000"/>
                </a:schemeClr>
              </a:buClr>
              <a:buSzPct val="110000"/>
              <a:buFont typeface="Wingdings 2" pitchFamily="18" charset="2"/>
              <a:buNone/>
            </a:pPr>
            <a:endParaRPr sz="3200" kern="1200">
              <a:solidFill>
                <a:schemeClr val="tx1">
                  <a:lumMod val="65000"/>
                  <a:lumOff val="35000"/>
                </a:schemeClr>
              </a:solidFill>
              <a:latin typeface="+mn-lt"/>
              <a:ea typeface="+mn-ea"/>
              <a:cs typeface="+mn-cs"/>
            </a:endParaRPr>
          </a:p>
        </p:txBody>
      </p:sp>
      <p:sp>
        <p:nvSpPr>
          <p:cNvPr id="2" name="Title 1"/>
          <p:cNvSpPr>
            <a:spLocks noGrp="1"/>
          </p:cNvSpPr>
          <p:nvPr>
            <p:ph type="ctrTitle"/>
          </p:nvPr>
        </p:nvSpPr>
        <p:spPr>
          <a:xfrm>
            <a:off x="1322921" y="1523999"/>
            <a:ext cx="6498158" cy="1724867"/>
          </a:xfrm>
        </p:spPr>
        <p:txBody>
          <a:bodyPr vert="horz" lIns="91440" tIns="45720" rIns="91440" bIns="45720" rtlCol="0" anchor="b" anchorCtr="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1322921" y="3299012"/>
            <a:ext cx="6498159" cy="916641"/>
          </a:xfrm>
        </p:spPr>
        <p:txBody>
          <a:bodyPr vert="horz" lIns="91440" tIns="45720" rIns="91440" bIns="45720" rtlCol="0">
            <a:norm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6F5C66EA-8FB4-FD42-BA6D-5241758F3BB8}" type="datetime1">
              <a:rPr lang="en-US" smtClean="0"/>
              <a:pPr/>
              <a:t>2/8/20</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408583F3-4B4A-394F-AF22-46848F657C7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8" y="611872"/>
            <a:ext cx="4079545" cy="1162050"/>
          </a:xfrm>
        </p:spPr>
        <p:txBody>
          <a:bodyPr anchor="b"/>
          <a:lstStyle>
            <a:lvl1pPr algn="ctr">
              <a:defRPr sz="3600" b="0"/>
            </a:lvl1pPr>
          </a:lstStyle>
          <a:p>
            <a:r>
              <a:rPr lang="en-US" smtClean="0"/>
              <a:t>Click to edit Master title style</a:t>
            </a:r>
            <a:endParaRPr/>
          </a:p>
        </p:txBody>
      </p:sp>
      <p:sp>
        <p:nvSpPr>
          <p:cNvPr id="4" name="Text Placeholder 3"/>
          <p:cNvSpPr>
            <a:spLocks noGrp="1"/>
          </p:cNvSpPr>
          <p:nvPr>
            <p:ph type="body" sz="half" idx="2"/>
          </p:nvPr>
        </p:nvSpPr>
        <p:spPr>
          <a:xfrm>
            <a:off x="533398" y="1787856"/>
            <a:ext cx="4079545"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6436ECD-DB8B-C24C-85B2-26E9381C22FA}" type="datetime1">
              <a:rPr lang="en-US" smtClean="0"/>
              <a:pPr/>
              <a:t>2/8/20</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2113817E-26A1-9A46-8E2F-7965FE627255}" type="slidenum">
              <a:rPr lang="en-US" smtClean="0"/>
              <a:pPr/>
              <a:t>‹#›</a:t>
            </a:fld>
            <a:endParaRPr lang="en-US"/>
          </a:p>
        </p:txBody>
      </p:sp>
      <p:sp>
        <p:nvSpPr>
          <p:cNvPr id="8" name="Picture Placeholder 2"/>
          <p:cNvSpPr>
            <a:spLocks noGrp="1"/>
          </p:cNvSpPr>
          <p:nvPr>
            <p:ph type="pic" idx="1"/>
          </p:nvPr>
        </p:nvSpPr>
        <p:spPr>
          <a:xfrm>
            <a:off x="5090617" y="359392"/>
            <a:ext cx="3657600" cy="5318077"/>
          </a:xfr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0C7FE1C3-74F2-9D4E-AE99-F3AEDA4B5C0B}" type="datetime1">
              <a:rPr lang="en-US" smtClean="0"/>
              <a:pPr/>
              <a:t>2/8/20</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DFA23EB2-CD27-BB48-990A-2975AFF819E7}"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549274" y="368301"/>
            <a:ext cx="6689726" cy="5575300"/>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61A82D1E-3288-B747-AEB3-924B95B93706}" type="datetime1">
              <a:rPr lang="en-US" smtClean="0"/>
              <a:pPr/>
              <a:t>2/8/20</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584EA2BD-3E8A-D942-BA85-6629037476AF}"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E23DEF8-DAC9-FB45-9D92-DC856E330318}" type="datetimeFigureOut">
              <a:rPr lang="en-US" smtClean="0"/>
              <a:t>2/8/20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32464391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23DEF8-DAC9-FB45-9D92-DC856E330318}" type="datetimeFigureOut">
              <a:rPr lang="en-US" smtClean="0"/>
              <a:t>2/8/20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493402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23DEF8-DAC9-FB45-9D92-DC856E330318}" type="datetimeFigureOut">
              <a:rPr lang="en-US" smtClean="0"/>
              <a:t>2/8/20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42791836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E23DEF8-DAC9-FB45-9D92-DC856E330318}" type="datetimeFigureOut">
              <a:rPr lang="en-US" smtClean="0"/>
              <a:t>2/8/20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6312966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E23DEF8-DAC9-FB45-9D92-DC856E330318}" type="datetimeFigureOut">
              <a:rPr lang="en-US" smtClean="0"/>
              <a:t>2/8/20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5191721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E23DEF8-DAC9-FB45-9D92-DC856E330318}" type="datetimeFigureOut">
              <a:rPr lang="en-US" smtClean="0"/>
              <a:t>2/8/20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23184951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23DEF8-DAC9-FB45-9D92-DC856E330318}" type="datetimeFigureOut">
              <a:rPr lang="en-US" smtClean="0"/>
              <a:t>2/8/20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35698835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F042437C-FEBD-BD43-AAEF-AF805AC1D12B}" type="datetime1">
              <a:rPr lang="en-US" smtClean="0"/>
              <a:pPr/>
              <a:t>2/8/20</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95A50A12-B683-E849-ACA3-CE74BB51F761}"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23DEF8-DAC9-FB45-9D92-DC856E330318}" type="datetimeFigureOut">
              <a:rPr lang="en-US" smtClean="0"/>
              <a:t>2/8/20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30167857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23DEF8-DAC9-FB45-9D92-DC856E330318}" type="datetimeFigureOut">
              <a:rPr lang="en-US" smtClean="0"/>
              <a:t>2/8/20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34586718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23DEF8-DAC9-FB45-9D92-DC856E330318}" type="datetimeFigureOut">
              <a:rPr lang="en-US" smtClean="0"/>
              <a:t>2/8/20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34129852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23DEF8-DAC9-FB45-9D92-DC856E330318}" type="datetimeFigureOut">
              <a:rPr lang="en-US" smtClean="0"/>
              <a:t>2/8/20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29112805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E23DEF8-DAC9-FB45-9D92-DC856E330318}" type="datetimeFigureOut">
              <a:rPr lang="en-US" smtClean="0"/>
              <a:t>2/8/20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32464391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23DEF8-DAC9-FB45-9D92-DC856E330318}" type="datetimeFigureOut">
              <a:rPr lang="en-US" smtClean="0"/>
              <a:t>2/8/20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493402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23DEF8-DAC9-FB45-9D92-DC856E330318}" type="datetimeFigureOut">
              <a:rPr lang="en-US" smtClean="0"/>
              <a:t>2/8/20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42791836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E23DEF8-DAC9-FB45-9D92-DC856E330318}" type="datetimeFigureOut">
              <a:rPr lang="en-US" smtClean="0"/>
              <a:t>2/8/20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6312966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E23DEF8-DAC9-FB45-9D92-DC856E330318}" type="datetimeFigureOut">
              <a:rPr lang="en-US" smtClean="0"/>
              <a:t>2/8/20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5191721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E23DEF8-DAC9-FB45-9D92-DC856E330318}" type="datetimeFigureOut">
              <a:rPr lang="en-US" smtClean="0"/>
              <a:t>2/8/20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23184951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363538" y="3352801"/>
            <a:ext cx="8416925" cy="1470025"/>
          </a:xfrm>
        </p:spPr>
        <p:txBody>
          <a:bodyPr/>
          <a:lstStyle/>
          <a:p>
            <a:r>
              <a:rPr lang="en-US" smtClean="0"/>
              <a:t>Click to edit Master title style</a:t>
            </a:r>
            <a:endParaRPr dirty="0"/>
          </a:p>
        </p:txBody>
      </p:sp>
      <p:sp>
        <p:nvSpPr>
          <p:cNvPr id="3" name="Subtitle 2"/>
          <p:cNvSpPr>
            <a:spLocks noGrp="1"/>
          </p:cNvSpPr>
          <p:nvPr>
            <p:ph type="subTitle" idx="1"/>
          </p:nvPr>
        </p:nvSpPr>
        <p:spPr>
          <a:xfrm>
            <a:off x="363538" y="4771029"/>
            <a:ext cx="8416925" cy="972671"/>
          </a:xfrm>
        </p:spPr>
        <p:txBody>
          <a:bodyPr>
            <a:normAutofit/>
          </a:bodyPr>
          <a:lstStyle>
            <a:lvl1pPr marL="0" indent="0" algn="ctr">
              <a:spcBef>
                <a:spcPts val="30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1E95AC3C-27D6-E142-9D30-49B0B526FDA5}" type="datetime1">
              <a:rPr lang="en-US" smtClean="0"/>
              <a:pPr/>
              <a:t>2/8/20</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F8501051-4E49-4A42-9E70-56DAF551ABD0}" type="slidenum">
              <a:rPr lang="en-US" smtClean="0"/>
              <a:pPr/>
              <a:t>‹#›</a:t>
            </a:fld>
            <a:endParaRPr lang="en-US"/>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23DEF8-DAC9-FB45-9D92-DC856E330318}" type="datetimeFigureOut">
              <a:rPr lang="en-US" smtClean="0"/>
              <a:t>2/8/20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356988359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23DEF8-DAC9-FB45-9D92-DC856E330318}" type="datetimeFigureOut">
              <a:rPr lang="en-US" smtClean="0"/>
              <a:t>2/8/20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301678575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23DEF8-DAC9-FB45-9D92-DC856E330318}" type="datetimeFigureOut">
              <a:rPr lang="en-US" smtClean="0"/>
              <a:t>2/8/20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34586718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23DEF8-DAC9-FB45-9D92-DC856E330318}" type="datetimeFigureOut">
              <a:rPr lang="en-US" smtClean="0"/>
              <a:t>2/8/20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341298522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23DEF8-DAC9-FB45-9D92-DC856E330318}" type="datetimeFigureOut">
              <a:rPr lang="en-US" smtClean="0"/>
              <a:t>2/8/20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291128055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E23DEF8-DAC9-FB45-9D92-DC856E330318}" type="datetimeFigureOut">
              <a:rPr lang="en-US" smtClean="0"/>
              <a:t>2/8/20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324643910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23DEF8-DAC9-FB45-9D92-DC856E330318}" type="datetimeFigureOut">
              <a:rPr lang="en-US" smtClean="0"/>
              <a:t>2/8/20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4934025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23DEF8-DAC9-FB45-9D92-DC856E330318}" type="datetimeFigureOut">
              <a:rPr lang="en-US" smtClean="0"/>
              <a:t>2/8/20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427918362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E23DEF8-DAC9-FB45-9D92-DC856E330318}" type="datetimeFigureOut">
              <a:rPr lang="en-US" smtClean="0"/>
              <a:t>2/8/20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63129669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E23DEF8-DAC9-FB45-9D92-DC856E330318}" type="datetimeFigureOut">
              <a:rPr lang="en-US" smtClean="0"/>
              <a:t>2/8/20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519172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362075"/>
          </a:xfrm>
        </p:spPr>
        <p:txBody>
          <a:bodyPr anchor="b" anchorCtr="0"/>
          <a:lstStyle>
            <a:lvl1pPr algn="ctr">
              <a:defRPr sz="4600" b="0" cap="none" baseline="0"/>
            </a:lvl1pPr>
          </a:lstStyle>
          <a:p>
            <a:r>
              <a:rPr lang="en-US" smtClean="0"/>
              <a:t>Click to edit Master title style</a:t>
            </a:r>
            <a:endParaRPr/>
          </a:p>
        </p:txBody>
      </p:sp>
      <p:sp>
        <p:nvSpPr>
          <p:cNvPr id="3" name="Text Placeholder 2"/>
          <p:cNvSpPr>
            <a:spLocks noGrp="1"/>
          </p:cNvSpPr>
          <p:nvPr>
            <p:ph type="body" idx="1"/>
          </p:nvPr>
        </p:nvSpPr>
        <p:spPr>
          <a:xfrm>
            <a:off x="549275" y="3736005"/>
            <a:ext cx="8056563" cy="1500187"/>
          </a:xfrm>
        </p:spPr>
        <p:txBody>
          <a:bodyPr anchor="t" anchorCtr="0">
            <a:normAutofit/>
          </a:bodyPr>
          <a:lstStyle>
            <a:lvl1pPr marL="0" indent="0" algn="ctr">
              <a:spcBef>
                <a:spcPts val="300"/>
              </a:spcBef>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166D3E5-F487-BE4C-98D0-39BE0F620761}" type="datetime1">
              <a:rPr lang="en-US" smtClean="0"/>
              <a:pPr/>
              <a:t>2/8/20</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8D9D0AC4-9696-8F44-AF2E-AE2EEDE7DC81}"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E23DEF8-DAC9-FB45-9D92-DC856E330318}" type="datetimeFigureOut">
              <a:rPr lang="en-US" smtClean="0"/>
              <a:t>2/8/20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231849515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23DEF8-DAC9-FB45-9D92-DC856E330318}" type="datetimeFigureOut">
              <a:rPr lang="en-US" smtClean="0"/>
              <a:t>2/8/20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356988359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23DEF8-DAC9-FB45-9D92-DC856E330318}" type="datetimeFigureOut">
              <a:rPr lang="en-US" smtClean="0"/>
              <a:t>2/8/20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301678575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23DEF8-DAC9-FB45-9D92-DC856E330318}" type="datetimeFigureOut">
              <a:rPr lang="en-US" smtClean="0"/>
              <a:t>2/8/20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345867181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23DEF8-DAC9-FB45-9D92-DC856E330318}" type="datetimeFigureOut">
              <a:rPr lang="en-US" smtClean="0"/>
              <a:t>2/8/20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341298522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23DEF8-DAC9-FB45-9D92-DC856E330318}" type="datetimeFigureOut">
              <a:rPr lang="en-US" smtClean="0"/>
              <a:t>2/8/20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291128055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E23DEF8-DAC9-FB45-9D92-DC856E330318}" type="datetimeFigureOut">
              <a:rPr lang="en-US" smtClean="0"/>
              <a:t>2/8/20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324643910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23DEF8-DAC9-FB45-9D92-DC856E330318}" type="datetimeFigureOut">
              <a:rPr lang="en-US" smtClean="0"/>
              <a:t>2/8/20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4934025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23DEF8-DAC9-FB45-9D92-DC856E330318}" type="datetimeFigureOut">
              <a:rPr lang="en-US" smtClean="0"/>
              <a:t>2/8/20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427918362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E23DEF8-DAC9-FB45-9D92-DC856E330318}" type="datetimeFigureOut">
              <a:rPr lang="en-US" smtClean="0"/>
              <a:t>2/8/20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6312966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p>
            <a:r>
              <a:rPr lang="en-US" smtClean="0"/>
              <a:t>Click to edit Master title style</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9C1D9EC1-59B2-BE4E-BCBF-46E463716692}" type="datetime1">
              <a:rPr lang="en-US" smtClean="0"/>
              <a:pPr/>
              <a:t>2/8/20</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E8529D68-5796-D64A-BE40-8AB6F136AC59}"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E23DEF8-DAC9-FB45-9D92-DC856E330318}" type="datetimeFigureOut">
              <a:rPr lang="en-US" smtClean="0"/>
              <a:t>2/8/20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51917218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E23DEF8-DAC9-FB45-9D92-DC856E330318}" type="datetimeFigureOut">
              <a:rPr lang="en-US" smtClean="0"/>
              <a:t>2/8/20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231849515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23DEF8-DAC9-FB45-9D92-DC856E330318}" type="datetimeFigureOut">
              <a:rPr lang="en-US" smtClean="0"/>
              <a:t>2/8/20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356988359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23DEF8-DAC9-FB45-9D92-DC856E330318}" type="datetimeFigureOut">
              <a:rPr lang="en-US" smtClean="0"/>
              <a:t>2/8/20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301678575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23DEF8-DAC9-FB45-9D92-DC856E330318}" type="datetimeFigureOut">
              <a:rPr lang="en-US" smtClean="0"/>
              <a:t>2/8/20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345867181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23DEF8-DAC9-FB45-9D92-DC856E330318}" type="datetimeFigureOut">
              <a:rPr lang="en-US" smtClean="0"/>
              <a:t>2/8/20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341298522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23DEF8-DAC9-FB45-9D92-DC856E330318}" type="datetimeFigureOut">
              <a:rPr lang="en-US" smtClean="0"/>
              <a:t>2/8/20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291128055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E23DEF8-DAC9-FB45-9D92-DC856E330318}" type="datetimeFigureOut">
              <a:rPr lang="en-US" smtClean="0"/>
              <a:t>2/8/20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324643910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23DEF8-DAC9-FB45-9D92-DC856E330318}" type="datetimeFigureOut">
              <a:rPr lang="en-US" smtClean="0"/>
              <a:t>2/8/20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4934025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23DEF8-DAC9-FB45-9D92-DC856E330318}" type="datetimeFigureOut">
              <a:rPr lang="en-US" smtClean="0"/>
              <a:t>2/8/20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4279183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549274"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49274"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751070"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1070"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5DC7318A-2847-D543-84E3-5DDFA1DBE2D1}" type="datetime1">
              <a:rPr lang="en-US" smtClean="0"/>
              <a:pPr/>
              <a:t>2/8/20</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fld id="{14B1DB36-4C16-E144-89C4-5D3D8BEAEE0A}" type="slidenum">
              <a:rPr lang="en-US" smtClean="0"/>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E23DEF8-DAC9-FB45-9D92-DC856E330318}" type="datetimeFigureOut">
              <a:rPr lang="en-US" smtClean="0"/>
              <a:t>2/8/20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63129669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E23DEF8-DAC9-FB45-9D92-DC856E330318}" type="datetimeFigureOut">
              <a:rPr lang="en-US" smtClean="0"/>
              <a:t>2/8/20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51917218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E23DEF8-DAC9-FB45-9D92-DC856E330318}" type="datetimeFigureOut">
              <a:rPr lang="en-US" smtClean="0"/>
              <a:t>2/8/20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231849515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23DEF8-DAC9-FB45-9D92-DC856E330318}" type="datetimeFigureOut">
              <a:rPr lang="en-US" smtClean="0"/>
              <a:t>2/8/20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356988359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23DEF8-DAC9-FB45-9D92-DC856E330318}" type="datetimeFigureOut">
              <a:rPr lang="en-US" smtClean="0"/>
              <a:t>2/8/20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301678575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23DEF8-DAC9-FB45-9D92-DC856E330318}" type="datetimeFigureOut">
              <a:rPr lang="en-US" smtClean="0"/>
              <a:t>2/8/20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345867181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23DEF8-DAC9-FB45-9D92-DC856E330318}" type="datetimeFigureOut">
              <a:rPr lang="en-US" smtClean="0"/>
              <a:t>2/8/20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341298522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23DEF8-DAC9-FB45-9D92-DC856E330318}" type="datetimeFigureOut">
              <a:rPr lang="en-US" smtClean="0"/>
              <a:t>2/8/20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6A5319-D6D3-2A4A-89AB-2B49A4B5BB45}" type="slidenum">
              <a:rPr lang="en-US" smtClean="0"/>
              <a:t>‹#›</a:t>
            </a:fld>
            <a:endParaRPr lang="en-US"/>
          </a:p>
        </p:txBody>
      </p:sp>
    </p:spTree>
    <p:extLst>
      <p:ext uri="{BB962C8B-B14F-4D97-AF65-F5344CB8AC3E}">
        <p14:creationId xmlns:p14="http://schemas.microsoft.com/office/powerpoint/2010/main" val="2911280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8F57626A-6632-D047-848B-6A9B36507A5B}" type="datetime1">
              <a:rPr lang="en-US" smtClean="0"/>
              <a:pPr/>
              <a:t>2/8/20</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fld id="{00BED21A-3C2F-5740-B200-62A158C6BE4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8894B0-9B97-9E43-8989-87E0C1D25734}" type="datetime1">
              <a:rPr lang="en-US" smtClean="0"/>
              <a:pPr/>
              <a:t>2/8/20</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fld id="{AEBBD601-6330-CF48-A9AB-7D44574190E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nchor="b"/>
          <a:lstStyle>
            <a:lvl1pPr algn="ctr">
              <a:defRPr sz="3600" b="0"/>
            </a:lvl1pPr>
          </a:lstStyle>
          <a:p>
            <a:r>
              <a:rPr lang="en-US" smtClean="0"/>
              <a:t>Click to edit Master title style</a:t>
            </a:r>
            <a:endParaRPr/>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07CA335-AFEF-E04E-9B62-7D274A746C71}" type="datetime1">
              <a:rPr lang="en-US" smtClean="0"/>
              <a:pPr/>
              <a:t>2/8/20</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A688E375-8B26-0B49-8EBB-BE4180C7318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2" Type="http://schemas.openxmlformats.org/officeDocument/2006/relationships/theme" Target="../theme/theme2.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 Id="rId9" Type="http://schemas.openxmlformats.org/officeDocument/2006/relationships/slideLayout" Target="../slideLayouts/slideLayout21.xml"/><Relationship Id="rId10"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4.xml"/><Relationship Id="rId12" Type="http://schemas.openxmlformats.org/officeDocument/2006/relationships/theme" Target="../theme/theme3.xml"/><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5.xml"/><Relationship Id="rId12" Type="http://schemas.openxmlformats.org/officeDocument/2006/relationships/theme" Target="../theme/theme4.xml"/><Relationship Id="rId1" Type="http://schemas.openxmlformats.org/officeDocument/2006/relationships/slideLayout" Target="../slideLayouts/slideLayout35.xml"/><Relationship Id="rId2" Type="http://schemas.openxmlformats.org/officeDocument/2006/relationships/slideLayout" Target="../slideLayouts/slideLayout36.xml"/><Relationship Id="rId3" Type="http://schemas.openxmlformats.org/officeDocument/2006/relationships/slideLayout" Target="../slideLayouts/slideLayout37.xml"/><Relationship Id="rId4" Type="http://schemas.openxmlformats.org/officeDocument/2006/relationships/slideLayout" Target="../slideLayouts/slideLayout38.xml"/><Relationship Id="rId5" Type="http://schemas.openxmlformats.org/officeDocument/2006/relationships/slideLayout" Target="../slideLayouts/slideLayout39.xml"/><Relationship Id="rId6" Type="http://schemas.openxmlformats.org/officeDocument/2006/relationships/slideLayout" Target="../slideLayouts/slideLayout40.xml"/><Relationship Id="rId7" Type="http://schemas.openxmlformats.org/officeDocument/2006/relationships/slideLayout" Target="../slideLayouts/slideLayout41.xml"/><Relationship Id="rId8" Type="http://schemas.openxmlformats.org/officeDocument/2006/relationships/slideLayout" Target="../slideLayouts/slideLayout42.xml"/><Relationship Id="rId9" Type="http://schemas.openxmlformats.org/officeDocument/2006/relationships/slideLayout" Target="../slideLayouts/slideLayout43.xml"/><Relationship Id="rId10"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56.xml"/><Relationship Id="rId12" Type="http://schemas.openxmlformats.org/officeDocument/2006/relationships/theme" Target="../theme/theme5.xml"/><Relationship Id="rId1" Type="http://schemas.openxmlformats.org/officeDocument/2006/relationships/slideLayout" Target="../slideLayouts/slideLayout46.xml"/><Relationship Id="rId2" Type="http://schemas.openxmlformats.org/officeDocument/2006/relationships/slideLayout" Target="../slideLayouts/slideLayout47.xml"/><Relationship Id="rId3" Type="http://schemas.openxmlformats.org/officeDocument/2006/relationships/slideLayout" Target="../slideLayouts/slideLayout48.xml"/><Relationship Id="rId4" Type="http://schemas.openxmlformats.org/officeDocument/2006/relationships/slideLayout" Target="../slideLayouts/slideLayout49.xml"/><Relationship Id="rId5" Type="http://schemas.openxmlformats.org/officeDocument/2006/relationships/slideLayout" Target="../slideLayouts/slideLayout50.xml"/><Relationship Id="rId6" Type="http://schemas.openxmlformats.org/officeDocument/2006/relationships/slideLayout" Target="../slideLayouts/slideLayout51.xml"/><Relationship Id="rId7" Type="http://schemas.openxmlformats.org/officeDocument/2006/relationships/slideLayout" Target="../slideLayouts/slideLayout52.xml"/><Relationship Id="rId8" Type="http://schemas.openxmlformats.org/officeDocument/2006/relationships/slideLayout" Target="../slideLayouts/slideLayout53.xml"/><Relationship Id="rId9" Type="http://schemas.openxmlformats.org/officeDocument/2006/relationships/slideLayout" Target="../slideLayouts/slideLayout54.xml"/><Relationship Id="rId10"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11" Type="http://schemas.openxmlformats.org/officeDocument/2006/relationships/slideLayout" Target="../slideLayouts/slideLayout67.xml"/><Relationship Id="rId12" Type="http://schemas.openxmlformats.org/officeDocument/2006/relationships/theme" Target="../theme/theme6.xml"/><Relationship Id="rId1" Type="http://schemas.openxmlformats.org/officeDocument/2006/relationships/slideLayout" Target="../slideLayouts/slideLayout57.xml"/><Relationship Id="rId2" Type="http://schemas.openxmlformats.org/officeDocument/2006/relationships/slideLayout" Target="../slideLayouts/slideLayout58.xml"/><Relationship Id="rId3" Type="http://schemas.openxmlformats.org/officeDocument/2006/relationships/slideLayout" Target="../slideLayouts/slideLayout59.xml"/><Relationship Id="rId4" Type="http://schemas.openxmlformats.org/officeDocument/2006/relationships/slideLayout" Target="../slideLayouts/slideLayout60.xml"/><Relationship Id="rId5" Type="http://schemas.openxmlformats.org/officeDocument/2006/relationships/slideLayout" Target="../slideLayouts/slideLayout61.xml"/><Relationship Id="rId6" Type="http://schemas.openxmlformats.org/officeDocument/2006/relationships/slideLayout" Target="../slideLayouts/slideLayout62.xml"/><Relationship Id="rId7" Type="http://schemas.openxmlformats.org/officeDocument/2006/relationships/slideLayout" Target="../slideLayouts/slideLayout63.xml"/><Relationship Id="rId8" Type="http://schemas.openxmlformats.org/officeDocument/2006/relationships/slideLayout" Target="../slideLayouts/slideLayout64.xml"/><Relationship Id="rId9" Type="http://schemas.openxmlformats.org/officeDocument/2006/relationships/slideLayout" Target="../slideLayouts/slideLayout65.xml"/><Relationship Id="rId10"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275" y="107576"/>
            <a:ext cx="8042276" cy="1336956"/>
          </a:xfrm>
          <a:prstGeom prst="rect">
            <a:avLst/>
          </a:prstGeom>
        </p:spPr>
        <p:txBody>
          <a:bodyPr vert="horz" lIns="91440" tIns="45720" rIns="91440" bIns="45720" rtlCol="0" anchor="b" anchorCtr="0">
            <a:noAutofit/>
          </a:bodyPr>
          <a:lstStyle/>
          <a:p>
            <a:r>
              <a:rPr lang="en-US" smtClean="0"/>
              <a:t>Click to edit Master title style</a:t>
            </a:r>
            <a:endParaRPr/>
          </a:p>
        </p:txBody>
      </p:sp>
      <p:sp>
        <p:nvSpPr>
          <p:cNvPr id="3" name="Text Placeholder 2"/>
          <p:cNvSpPr>
            <a:spLocks noGrp="1"/>
          </p:cNvSpPr>
          <p:nvPr>
            <p:ph type="body" idx="1"/>
          </p:nvPr>
        </p:nvSpPr>
        <p:spPr>
          <a:xfrm>
            <a:off x="549275" y="1600201"/>
            <a:ext cx="8042276" cy="43434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5629835" y="6275668"/>
            <a:ext cx="2133600" cy="365125"/>
          </a:xfrm>
          <a:prstGeom prst="rect">
            <a:avLst/>
          </a:prstGeom>
        </p:spPr>
        <p:txBody>
          <a:bodyPr vert="horz" lIns="91440" tIns="45720" rIns="91440" bIns="45720" rtlCol="0" anchor="ctr"/>
          <a:lstStyle>
            <a:lvl1pPr algn="r">
              <a:defRPr sz="1200">
                <a:solidFill>
                  <a:schemeClr val="bg1"/>
                </a:solidFill>
              </a:defRPr>
            </a:lvl1pPr>
          </a:lstStyle>
          <a:p>
            <a:fld id="{8754752B-2B4A-D044-8043-83D253534C0B}" type="datetime1">
              <a:rPr lang="en-US" smtClean="0"/>
              <a:pPr/>
              <a:t>2/8/20</a:t>
            </a:fld>
            <a:endParaRPr lang="en-US"/>
          </a:p>
        </p:txBody>
      </p:sp>
      <p:sp>
        <p:nvSpPr>
          <p:cNvPr id="5" name="Footer Placeholder 4"/>
          <p:cNvSpPr>
            <a:spLocks noGrp="1"/>
          </p:cNvSpPr>
          <p:nvPr>
            <p:ph type="ftr" sz="quarter" idx="3"/>
          </p:nvPr>
        </p:nvSpPr>
        <p:spPr>
          <a:xfrm>
            <a:off x="264458" y="6275668"/>
            <a:ext cx="4840941" cy="365125"/>
          </a:xfrm>
          <a:prstGeom prst="rect">
            <a:avLst/>
          </a:prstGeom>
        </p:spPr>
        <p:txBody>
          <a:bodyPr vert="horz" lIns="91440" tIns="45720" rIns="91440" bIns="45720" rtlCol="0" anchor="ctr"/>
          <a:lstStyle>
            <a:lvl1pPr algn="l">
              <a:defRPr sz="1200">
                <a:solidFill>
                  <a:schemeClr val="bg1"/>
                </a:solidFill>
              </a:defRPr>
            </a:lvl1pPr>
          </a:lstStyle>
          <a:p>
            <a:pPr>
              <a:defRPr/>
            </a:pPr>
            <a:endParaRPr lang="en-US"/>
          </a:p>
        </p:txBody>
      </p:sp>
      <p:sp>
        <p:nvSpPr>
          <p:cNvPr id="6" name="Slide Number Placeholder 5"/>
          <p:cNvSpPr>
            <a:spLocks noGrp="1"/>
          </p:cNvSpPr>
          <p:nvPr>
            <p:ph type="sldNum" sz="quarter" idx="4"/>
          </p:nvPr>
        </p:nvSpPr>
        <p:spPr>
          <a:xfrm>
            <a:off x="7897906" y="6275668"/>
            <a:ext cx="990600" cy="365125"/>
          </a:xfrm>
          <a:prstGeom prst="rect">
            <a:avLst/>
          </a:prstGeom>
        </p:spPr>
        <p:txBody>
          <a:bodyPr vert="horz" lIns="91440" tIns="45720" rIns="91440" bIns="45720" rtlCol="0" anchor="ctr"/>
          <a:lstStyle>
            <a:lvl1pPr algn="r">
              <a:defRPr sz="3600">
                <a:solidFill>
                  <a:schemeClr val="bg1"/>
                </a:solidFill>
              </a:defRPr>
            </a:lvl1pPr>
          </a:lstStyle>
          <a:p>
            <a:fld id="{366FA4E9-FE91-F44A-8764-2AA2709B5FF0}" type="slidenum">
              <a:rPr lang="en-US" smtClean="0"/>
              <a:pPr/>
              <a:t>‹#›</a:t>
            </a:fld>
            <a:endParaRPr lang="en-US"/>
          </a:p>
        </p:txBody>
      </p:sp>
      <p:pic>
        <p:nvPicPr>
          <p:cNvPr id="8" name="Picture 7" descr="AASB Logo-full color-horizontal-web@600px.pn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853868" y="5769364"/>
            <a:ext cx="2109600" cy="1012608"/>
          </a:xfrm>
          <a:prstGeom prst="rect">
            <a:avLst/>
          </a:prstGeom>
        </p:spPr>
      </p:pic>
    </p:spTree>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Lst>
  <p:txStyles>
    <p:titleStyle>
      <a:lvl1pPr algn="ctr" defTabSz="914400" rtl="0" eaLnBrk="1" latinLnBrk="0" hangingPunct="1">
        <a:spcBef>
          <a:spcPct val="0"/>
        </a:spcBef>
        <a:buNone/>
        <a:defRPr sz="4600" kern="1200">
          <a:solidFill>
            <a:schemeClr val="accent1"/>
          </a:solidFill>
          <a:latin typeface="+mj-lt"/>
          <a:ea typeface="+mj-ea"/>
          <a:cs typeface="+mj-cs"/>
        </a:defRPr>
      </a:lvl1pPr>
    </p:titleStyle>
    <p:body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23DEF8-DAC9-FB45-9D92-DC856E330318}" type="datetimeFigureOut">
              <a:rPr lang="en-US" smtClean="0"/>
              <a:t>2/8/20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6A5319-D6D3-2A4A-89AB-2B49A4B5BB45}" type="slidenum">
              <a:rPr lang="en-US" smtClean="0"/>
              <a:t>‹#›</a:t>
            </a:fld>
            <a:endParaRPr lang="en-US"/>
          </a:p>
        </p:txBody>
      </p:sp>
    </p:spTree>
    <p:extLst>
      <p:ext uri="{BB962C8B-B14F-4D97-AF65-F5344CB8AC3E}">
        <p14:creationId xmlns:p14="http://schemas.microsoft.com/office/powerpoint/2010/main" val="1235762754"/>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23DEF8-DAC9-FB45-9D92-DC856E330318}" type="datetimeFigureOut">
              <a:rPr lang="en-US" smtClean="0"/>
              <a:t>2/8/20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6A5319-D6D3-2A4A-89AB-2B49A4B5BB45}" type="slidenum">
              <a:rPr lang="en-US" smtClean="0"/>
              <a:t>‹#›</a:t>
            </a:fld>
            <a:endParaRPr lang="en-US"/>
          </a:p>
        </p:txBody>
      </p:sp>
    </p:spTree>
    <p:extLst>
      <p:ext uri="{BB962C8B-B14F-4D97-AF65-F5344CB8AC3E}">
        <p14:creationId xmlns:p14="http://schemas.microsoft.com/office/powerpoint/2010/main" val="1235762754"/>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23DEF8-DAC9-FB45-9D92-DC856E330318}" type="datetimeFigureOut">
              <a:rPr lang="en-US" smtClean="0"/>
              <a:t>2/8/20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6A5319-D6D3-2A4A-89AB-2B49A4B5BB45}" type="slidenum">
              <a:rPr lang="en-US" smtClean="0"/>
              <a:t>‹#›</a:t>
            </a:fld>
            <a:endParaRPr lang="en-US"/>
          </a:p>
        </p:txBody>
      </p:sp>
    </p:spTree>
    <p:extLst>
      <p:ext uri="{BB962C8B-B14F-4D97-AF65-F5344CB8AC3E}">
        <p14:creationId xmlns:p14="http://schemas.microsoft.com/office/powerpoint/2010/main" val="1235762754"/>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23DEF8-DAC9-FB45-9D92-DC856E330318}" type="datetimeFigureOut">
              <a:rPr lang="en-US" smtClean="0"/>
              <a:t>2/8/20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6A5319-D6D3-2A4A-89AB-2B49A4B5BB45}" type="slidenum">
              <a:rPr lang="en-US" smtClean="0"/>
              <a:t>‹#›</a:t>
            </a:fld>
            <a:endParaRPr lang="en-US"/>
          </a:p>
        </p:txBody>
      </p:sp>
    </p:spTree>
    <p:extLst>
      <p:ext uri="{BB962C8B-B14F-4D97-AF65-F5344CB8AC3E}">
        <p14:creationId xmlns:p14="http://schemas.microsoft.com/office/powerpoint/2010/main" val="1235762754"/>
      </p:ext>
    </p:extLst>
  </p:cSld>
  <p:clrMap bg1="lt1" tx1="dk1" bg2="lt2" tx2="dk2" accent1="accent1" accent2="accent2" accent3="accent3" accent4="accent4" accent5="accent5" accent6="accent6" hlink="hlink" folHlink="folHlink"/>
  <p:sldLayoutIdLst>
    <p:sldLayoutId id="2147483788" r:id="rId1"/>
    <p:sldLayoutId id="2147483789" r:id="rId2"/>
    <p:sldLayoutId id="2147483790" r:id="rId3"/>
    <p:sldLayoutId id="2147483791" r:id="rId4"/>
    <p:sldLayoutId id="2147483792" r:id="rId5"/>
    <p:sldLayoutId id="2147483793" r:id="rId6"/>
    <p:sldLayoutId id="2147483794" r:id="rId7"/>
    <p:sldLayoutId id="2147483795" r:id="rId8"/>
    <p:sldLayoutId id="2147483796" r:id="rId9"/>
    <p:sldLayoutId id="2147483797" r:id="rId10"/>
    <p:sldLayoutId id="2147483798"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23DEF8-DAC9-FB45-9D92-DC856E330318}" type="datetimeFigureOut">
              <a:rPr lang="en-US" smtClean="0"/>
              <a:t>2/8/20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6A5319-D6D3-2A4A-89AB-2B49A4B5BB45}" type="slidenum">
              <a:rPr lang="en-US" smtClean="0"/>
              <a:t>‹#›</a:t>
            </a:fld>
            <a:endParaRPr lang="en-US"/>
          </a:p>
        </p:txBody>
      </p:sp>
    </p:spTree>
    <p:extLst>
      <p:ext uri="{BB962C8B-B14F-4D97-AF65-F5344CB8AC3E}">
        <p14:creationId xmlns:p14="http://schemas.microsoft.com/office/powerpoint/2010/main" val="1235762754"/>
      </p:ext>
    </p:extLst>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7" r:id="rId8"/>
    <p:sldLayoutId id="2147483808" r:id="rId9"/>
    <p:sldLayoutId id="2147483809" r:id="rId10"/>
    <p:sldLayoutId id="2147483810"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8.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9.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0.gi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0.gi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549275" y="971265"/>
            <a:ext cx="8042276" cy="1810223"/>
          </a:xfrm>
        </p:spPr>
        <p:txBody>
          <a:bodyPr anchor="ctr"/>
          <a:lstStyle/>
          <a:p>
            <a:pPr>
              <a:buClr>
                <a:srgbClr val="6FB7D7"/>
              </a:buClr>
              <a:buFont typeface="Wingdings 2" charset="2"/>
              <a:buNone/>
            </a:pPr>
            <a:r>
              <a:rPr lang="en-US" sz="5400" dirty="0" smtClean="0">
                <a:solidFill>
                  <a:schemeClr val="tx1"/>
                </a:solidFill>
                <a:ea typeface="ＭＳ Ｐゴシック" charset="-128"/>
                <a:cs typeface="ＭＳ Ｐゴシック" charset="-128"/>
              </a:rPr>
              <a:t>Oversight VS Overstepping</a:t>
            </a:r>
            <a:endParaRPr lang="en-US" sz="5400" dirty="0">
              <a:ea typeface="ＭＳ Ｐゴシック" charset="-128"/>
              <a:cs typeface="ＭＳ Ｐゴシック" charset="-128"/>
            </a:endParaRPr>
          </a:p>
        </p:txBody>
      </p:sp>
      <p:sp>
        <p:nvSpPr>
          <p:cNvPr id="3075" name="Subtitle 2"/>
          <p:cNvSpPr>
            <a:spLocks noGrp="1"/>
          </p:cNvSpPr>
          <p:nvPr>
            <p:ph type="subTitle" idx="4294967295"/>
          </p:nvPr>
        </p:nvSpPr>
        <p:spPr>
          <a:xfrm>
            <a:off x="1220891" y="3299810"/>
            <a:ext cx="6673462" cy="1867816"/>
          </a:xfrm>
        </p:spPr>
        <p:txBody>
          <a:bodyPr anchor="ctr">
            <a:normAutofit fontScale="25000" lnSpcReduction="20000"/>
          </a:bodyPr>
          <a:lstStyle/>
          <a:p>
            <a:pPr>
              <a:lnSpc>
                <a:spcPct val="80000"/>
              </a:lnSpc>
              <a:buClr>
                <a:srgbClr val="6FB7D7"/>
              </a:buClr>
              <a:buFont typeface="Wingdings 2" charset="2"/>
              <a:buNone/>
            </a:pPr>
            <a:endParaRPr lang="en-US" sz="2800" dirty="0" smtClean="0">
              <a:solidFill>
                <a:schemeClr val="tx1"/>
              </a:solidFill>
              <a:ea typeface="ＭＳ Ｐゴシック" charset="-128"/>
              <a:cs typeface="ＭＳ Ｐゴシック" charset="-128"/>
            </a:endParaRPr>
          </a:p>
          <a:p>
            <a:pPr>
              <a:lnSpc>
                <a:spcPct val="80000"/>
              </a:lnSpc>
              <a:buClr>
                <a:srgbClr val="6FB7D7"/>
              </a:buClr>
              <a:buFont typeface="Wingdings 2" charset="2"/>
              <a:buNone/>
            </a:pPr>
            <a:endParaRPr lang="en-US" sz="2800" dirty="0">
              <a:solidFill>
                <a:schemeClr val="tx1"/>
              </a:solidFill>
              <a:ea typeface="ＭＳ Ｐゴシック" charset="-128"/>
              <a:cs typeface="ＭＳ Ｐゴシック" charset="-128"/>
            </a:endParaRPr>
          </a:p>
          <a:p>
            <a:pPr>
              <a:lnSpc>
                <a:spcPct val="80000"/>
              </a:lnSpc>
              <a:buClr>
                <a:srgbClr val="6FB7D7"/>
              </a:buClr>
              <a:buFont typeface="Wingdings 2" charset="2"/>
              <a:buNone/>
            </a:pPr>
            <a:endParaRPr lang="en-US" sz="2800" dirty="0" smtClean="0">
              <a:solidFill>
                <a:schemeClr val="tx1"/>
              </a:solidFill>
              <a:ea typeface="ＭＳ Ｐゴシック" charset="-128"/>
              <a:cs typeface="ＭＳ Ｐゴシック" charset="-128"/>
            </a:endParaRPr>
          </a:p>
          <a:p>
            <a:pPr>
              <a:lnSpc>
                <a:spcPct val="80000"/>
              </a:lnSpc>
              <a:buClr>
                <a:srgbClr val="6FB7D7"/>
              </a:buClr>
              <a:buFont typeface="Wingdings 2" charset="2"/>
              <a:buNone/>
            </a:pPr>
            <a:endParaRPr lang="en-US" sz="2800" dirty="0">
              <a:solidFill>
                <a:schemeClr val="tx1"/>
              </a:solidFill>
              <a:ea typeface="ＭＳ Ｐゴシック" charset="-128"/>
              <a:cs typeface="ＭＳ Ｐゴシック" charset="-128"/>
            </a:endParaRPr>
          </a:p>
          <a:p>
            <a:pPr>
              <a:lnSpc>
                <a:spcPct val="80000"/>
              </a:lnSpc>
              <a:buClr>
                <a:srgbClr val="6FB7D7"/>
              </a:buClr>
              <a:buFont typeface="Wingdings 2" charset="2"/>
              <a:buNone/>
            </a:pPr>
            <a:endParaRPr lang="en-US" sz="2800" dirty="0" smtClean="0">
              <a:solidFill>
                <a:schemeClr val="tx1"/>
              </a:solidFill>
              <a:ea typeface="ＭＳ Ｐゴシック" charset="-128"/>
              <a:cs typeface="ＭＳ Ｐゴシック" charset="-128"/>
            </a:endParaRPr>
          </a:p>
          <a:p>
            <a:pPr>
              <a:lnSpc>
                <a:spcPct val="80000"/>
              </a:lnSpc>
              <a:buClr>
                <a:srgbClr val="6FB7D7"/>
              </a:buClr>
              <a:buFont typeface="Wingdings 2" charset="2"/>
              <a:buNone/>
            </a:pPr>
            <a:endParaRPr lang="en-US" sz="2800" dirty="0">
              <a:solidFill>
                <a:schemeClr val="tx1"/>
              </a:solidFill>
              <a:ea typeface="ＭＳ Ｐゴシック" charset="-128"/>
              <a:cs typeface="ＭＳ Ｐゴシック" charset="-128"/>
            </a:endParaRPr>
          </a:p>
          <a:p>
            <a:pPr>
              <a:lnSpc>
                <a:spcPct val="80000"/>
              </a:lnSpc>
              <a:buClr>
                <a:srgbClr val="6FB7D7"/>
              </a:buClr>
              <a:buFont typeface="Wingdings 2" charset="2"/>
              <a:buNone/>
            </a:pPr>
            <a:r>
              <a:rPr lang="en-US" sz="3200" dirty="0" smtClean="0">
                <a:solidFill>
                  <a:schemeClr val="tx1"/>
                </a:solidFill>
                <a:ea typeface="ＭＳ Ｐゴシック" charset="-128"/>
                <a:cs typeface="ＭＳ Ｐゴシック" charset="-128"/>
              </a:rPr>
              <a:t>        </a:t>
            </a:r>
          </a:p>
          <a:p>
            <a:pPr algn="ctr">
              <a:lnSpc>
                <a:spcPct val="80000"/>
              </a:lnSpc>
              <a:buClr>
                <a:srgbClr val="6FB7D7"/>
              </a:buClr>
              <a:buNone/>
            </a:pPr>
            <a:r>
              <a:rPr lang="en-US" sz="16000" dirty="0">
                <a:solidFill>
                  <a:schemeClr val="tx1"/>
                </a:solidFill>
                <a:ea typeface="ＭＳ Ｐゴシック" charset="-128"/>
                <a:cs typeface="ＭＳ Ｐゴシック" charset="-128"/>
              </a:rPr>
              <a:t>Lon Garrison and Timi Tullis </a:t>
            </a:r>
            <a:endParaRPr lang="en-US" sz="16000" dirty="0">
              <a:solidFill>
                <a:srgbClr val="0000FF"/>
              </a:solidFill>
              <a:ea typeface="ＭＳ Ｐゴシック" charset="-128"/>
              <a:cs typeface="ＭＳ Ｐゴシック" charset="-128"/>
            </a:endParaRPr>
          </a:p>
          <a:p>
            <a:pPr algn="ctr">
              <a:lnSpc>
                <a:spcPct val="80000"/>
              </a:lnSpc>
              <a:buClr>
                <a:srgbClr val="6FB7D7"/>
              </a:buClr>
              <a:buNone/>
            </a:pPr>
            <a:r>
              <a:rPr lang="en-US" sz="16000" dirty="0">
                <a:solidFill>
                  <a:schemeClr val="tx1"/>
                </a:solidFill>
                <a:ea typeface="ＭＳ Ｐゴシック" charset="-128"/>
                <a:cs typeface="ＭＳ Ｐゴシック" charset="-128"/>
              </a:rPr>
              <a:t>AASB Staff</a:t>
            </a:r>
          </a:p>
          <a:p>
            <a:pPr algn="ctr">
              <a:lnSpc>
                <a:spcPct val="80000"/>
              </a:lnSpc>
              <a:buClr>
                <a:srgbClr val="6FB7D7"/>
              </a:buClr>
              <a:buFont typeface="Wingdings 2" charset="2"/>
              <a:buNone/>
            </a:pPr>
            <a:endParaRPr lang="en-US" sz="3200" dirty="0">
              <a:solidFill>
                <a:schemeClr val="tx1"/>
              </a:solidFill>
              <a:ea typeface="ＭＳ Ｐゴシック" charset="-128"/>
              <a:cs typeface="ＭＳ Ｐゴシック" charset="-128"/>
            </a:endParaRPr>
          </a:p>
          <a:p>
            <a:pPr>
              <a:lnSpc>
                <a:spcPct val="80000"/>
              </a:lnSpc>
              <a:buClr>
                <a:srgbClr val="6FB7D7"/>
              </a:buClr>
              <a:buFont typeface="Wingdings 2" charset="2"/>
              <a:buNone/>
            </a:pPr>
            <a:endParaRPr lang="en-US" sz="3200" dirty="0" smtClean="0">
              <a:solidFill>
                <a:schemeClr val="tx1"/>
              </a:solidFill>
              <a:ea typeface="ＭＳ Ｐゴシック" charset="-128"/>
              <a:cs typeface="ＭＳ Ｐゴシック" charset="-128"/>
            </a:endParaRPr>
          </a:p>
          <a:p>
            <a:pPr>
              <a:lnSpc>
                <a:spcPct val="80000"/>
              </a:lnSpc>
              <a:buClr>
                <a:srgbClr val="6FB7D7"/>
              </a:buClr>
              <a:buFont typeface="Wingdings 2" charset="2"/>
              <a:buNone/>
            </a:pPr>
            <a:endParaRPr lang="en-US" sz="3200" dirty="0" smtClean="0">
              <a:solidFill>
                <a:schemeClr val="tx1"/>
              </a:solidFill>
              <a:ea typeface="ＭＳ Ｐゴシック" charset="-128"/>
              <a:cs typeface="ＭＳ Ｐゴシック" charset="-128"/>
            </a:endParaRPr>
          </a:p>
          <a:p>
            <a:pPr>
              <a:lnSpc>
                <a:spcPct val="80000"/>
              </a:lnSpc>
              <a:buClr>
                <a:srgbClr val="6FB7D7"/>
              </a:buClr>
              <a:buFont typeface="Wingdings 2" charset="2"/>
              <a:buNone/>
            </a:pPr>
            <a:endParaRPr lang="en-US" sz="3200" dirty="0" smtClean="0">
              <a:solidFill>
                <a:schemeClr val="tx1"/>
              </a:solidFill>
              <a:ea typeface="ＭＳ Ｐゴシック" charset="-128"/>
              <a:cs typeface="ＭＳ Ｐゴシック" charset="-128"/>
            </a:endParaRPr>
          </a:p>
          <a:p>
            <a:pPr>
              <a:lnSpc>
                <a:spcPct val="80000"/>
              </a:lnSpc>
              <a:buClr>
                <a:srgbClr val="6FB7D7"/>
              </a:buClr>
              <a:buFont typeface="Wingdings 2" charset="2"/>
              <a:buNone/>
            </a:pPr>
            <a:endParaRPr lang="en-US" sz="3200" dirty="0" smtClean="0">
              <a:solidFill>
                <a:schemeClr val="tx1"/>
              </a:solidFill>
              <a:ea typeface="ＭＳ Ｐゴシック" charset="-128"/>
              <a:cs typeface="ＭＳ Ｐゴシック" charset="-128"/>
            </a:endParaRPr>
          </a:p>
          <a:p>
            <a:pPr>
              <a:lnSpc>
                <a:spcPct val="80000"/>
              </a:lnSpc>
              <a:buClr>
                <a:srgbClr val="6FB7D7"/>
              </a:buClr>
              <a:buFont typeface="Wingdings 2" charset="2"/>
              <a:buNone/>
            </a:pPr>
            <a:endParaRPr lang="en-US" sz="3200" dirty="0">
              <a:solidFill>
                <a:schemeClr val="tx1"/>
              </a:solidFill>
              <a:ea typeface="ＭＳ Ｐゴシック" charset="-128"/>
              <a:cs typeface="ＭＳ Ｐゴシック" charset="-128"/>
            </a:endParaRPr>
          </a:p>
          <a:p>
            <a:pPr>
              <a:lnSpc>
                <a:spcPct val="80000"/>
              </a:lnSpc>
              <a:buClr>
                <a:srgbClr val="6FB7D7"/>
              </a:buClr>
              <a:buFont typeface="Wingdings 2" charset="2"/>
              <a:buNone/>
            </a:pPr>
            <a:r>
              <a:rPr lang="en-US" sz="3200" dirty="0" smtClean="0">
                <a:solidFill>
                  <a:schemeClr val="tx1"/>
                </a:solidFill>
                <a:ea typeface="ＭＳ Ｐゴシック" charset="-128"/>
                <a:cs typeface="ＭＳ Ｐゴシック" charset="-128"/>
              </a:rPr>
              <a:t> </a:t>
            </a: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does it look like now? </a:t>
            </a:r>
            <a:endParaRPr lang="en-US" dirty="0"/>
          </a:p>
        </p:txBody>
      </p:sp>
      <p:pic>
        <p:nvPicPr>
          <p:cNvPr id="4" name="Content Placeholder 3" descr="starynight.jpg"/>
          <p:cNvPicPr>
            <a:picLocks noGrp="1" noChangeAspect="1"/>
          </p:cNvPicPr>
          <p:nvPr>
            <p:ph idx="1"/>
          </p:nvPr>
        </p:nvPicPr>
        <p:blipFill>
          <a:blip r:embed="rId3">
            <a:extLst>
              <a:ext uri="{28A0092B-C50C-407E-A947-70E740481C1C}">
                <a14:useLocalDpi xmlns:a14="http://schemas.microsoft.com/office/drawing/2010/main" val="0"/>
              </a:ext>
            </a:extLst>
          </a:blip>
          <a:srcRect l="-28122" r="-28122"/>
          <a:stretch>
            <a:fillRect/>
          </a:stretch>
        </p:blipFill>
        <p:spPr/>
      </p:pic>
    </p:spTree>
    <p:extLst>
      <p:ext uri="{BB962C8B-B14F-4D97-AF65-F5344CB8AC3E}">
        <p14:creationId xmlns:p14="http://schemas.microsoft.com/office/powerpoint/2010/main" val="2065733964"/>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Let’s Look at some Key Terms	</a:t>
            </a:r>
            <a:endParaRPr lang="en-US" dirty="0"/>
          </a:p>
        </p:txBody>
      </p:sp>
      <p:sp>
        <p:nvSpPr>
          <p:cNvPr id="3" name="Content Placeholder 2"/>
          <p:cNvSpPr>
            <a:spLocks noGrp="1"/>
          </p:cNvSpPr>
          <p:nvPr>
            <p:ph idx="1"/>
          </p:nvPr>
        </p:nvSpPr>
        <p:spPr>
          <a:xfrm>
            <a:off x="549275" y="1600200"/>
            <a:ext cx="8042276" cy="4989609"/>
          </a:xfrm>
        </p:spPr>
        <p:txBody>
          <a:bodyPr>
            <a:noAutofit/>
          </a:bodyPr>
          <a:lstStyle/>
          <a:p>
            <a:pPr algn="ctr"/>
            <a:r>
              <a:rPr lang="en-US" sz="4800" b="1" dirty="0" smtClean="0">
                <a:solidFill>
                  <a:srgbClr val="A900BF"/>
                </a:solidFill>
              </a:rPr>
              <a:t>Governance</a:t>
            </a:r>
          </a:p>
          <a:p>
            <a:pPr algn="ctr"/>
            <a:r>
              <a:rPr lang="en-US" sz="4800" b="1" dirty="0" smtClean="0">
                <a:solidFill>
                  <a:srgbClr val="A900BF"/>
                </a:solidFill>
              </a:rPr>
              <a:t>Management</a:t>
            </a:r>
          </a:p>
          <a:p>
            <a:pPr algn="ctr"/>
            <a:r>
              <a:rPr lang="en-US" sz="4800" b="1" dirty="0" smtClean="0">
                <a:solidFill>
                  <a:srgbClr val="A900BF"/>
                </a:solidFill>
              </a:rPr>
              <a:t>Oversight</a:t>
            </a:r>
          </a:p>
          <a:p>
            <a:pPr algn="ctr"/>
            <a:r>
              <a:rPr lang="en-US" sz="4800" b="1" dirty="0" smtClean="0">
                <a:solidFill>
                  <a:srgbClr val="A900BF"/>
                </a:solidFill>
              </a:rPr>
              <a:t>Body as a Whole</a:t>
            </a:r>
          </a:p>
          <a:p>
            <a:pPr algn="ctr"/>
            <a:r>
              <a:rPr lang="en-US" sz="4800" b="1" dirty="0" smtClean="0">
                <a:solidFill>
                  <a:srgbClr val="A900BF"/>
                </a:solidFill>
              </a:rPr>
              <a:t>Overstep</a:t>
            </a:r>
          </a:p>
        </p:txBody>
      </p:sp>
    </p:spTree>
    <p:extLst>
      <p:ext uri="{BB962C8B-B14F-4D97-AF65-F5344CB8AC3E}">
        <p14:creationId xmlns:p14="http://schemas.microsoft.com/office/powerpoint/2010/main" val="4179722239"/>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9275" y="651933"/>
            <a:ext cx="8042276" cy="4766733"/>
          </a:xfrm>
        </p:spPr>
        <p:txBody>
          <a:bodyPr>
            <a:normAutofit fontScale="92500" lnSpcReduction="20000"/>
          </a:bodyPr>
          <a:lstStyle/>
          <a:p>
            <a:pPr marL="0" indent="0">
              <a:buNone/>
            </a:pPr>
            <a:r>
              <a:rPr lang="en-US" sz="6000" b="1" dirty="0">
                <a:solidFill>
                  <a:srgbClr val="000090"/>
                </a:solidFill>
              </a:rPr>
              <a:t>Governance : </a:t>
            </a:r>
            <a:r>
              <a:rPr lang="en-US" sz="4400" b="1" dirty="0">
                <a:solidFill>
                  <a:srgbClr val="000090"/>
                </a:solidFill>
              </a:rPr>
              <a:t>(the Board</a:t>
            </a:r>
            <a:r>
              <a:rPr lang="en-US" sz="4400" b="1" dirty="0" smtClean="0">
                <a:solidFill>
                  <a:srgbClr val="000090"/>
                </a:solidFill>
              </a:rPr>
              <a:t>)</a:t>
            </a:r>
            <a:endParaRPr lang="en-US" sz="3600" dirty="0"/>
          </a:p>
          <a:p>
            <a:pPr marL="0" indent="0">
              <a:buNone/>
            </a:pPr>
            <a:r>
              <a:rPr lang="en-US" sz="3600" dirty="0"/>
              <a:t>Governance is the way rules, norms and actions are structured, sustained, regulated and held accountable </a:t>
            </a:r>
          </a:p>
          <a:p>
            <a:pPr marL="0" indent="0">
              <a:buNone/>
            </a:pPr>
            <a:endParaRPr lang="en-US" sz="3600" dirty="0"/>
          </a:p>
          <a:p>
            <a:pPr marL="0" indent="0">
              <a:buNone/>
            </a:pPr>
            <a:r>
              <a:rPr lang="en-US" sz="3600" dirty="0"/>
              <a:t>A government may operate as a democracy where citizens vote on who should govern and the public good is the goal </a:t>
            </a:r>
          </a:p>
          <a:p>
            <a:endParaRPr lang="en-US" sz="3600" dirty="0"/>
          </a:p>
        </p:txBody>
      </p:sp>
    </p:spTree>
    <p:extLst>
      <p:ext uri="{BB962C8B-B14F-4D97-AF65-F5344CB8AC3E}">
        <p14:creationId xmlns:p14="http://schemas.microsoft.com/office/powerpoint/2010/main" val="3911169559"/>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9275" y="651933"/>
            <a:ext cx="8042276" cy="4766733"/>
          </a:xfrm>
        </p:spPr>
        <p:txBody>
          <a:bodyPr>
            <a:normAutofit fontScale="47500" lnSpcReduction="20000"/>
          </a:bodyPr>
          <a:lstStyle/>
          <a:p>
            <a:pPr marL="0" indent="0">
              <a:buNone/>
            </a:pPr>
            <a:r>
              <a:rPr lang="en-US" sz="9600" b="1" dirty="0">
                <a:solidFill>
                  <a:srgbClr val="660066"/>
                </a:solidFill>
              </a:rPr>
              <a:t>Management: </a:t>
            </a:r>
            <a:r>
              <a:rPr lang="en-US" sz="6600" b="1" dirty="0">
                <a:solidFill>
                  <a:srgbClr val="660066"/>
                </a:solidFill>
              </a:rPr>
              <a:t>(the Superintendent)</a:t>
            </a:r>
          </a:p>
          <a:p>
            <a:endParaRPr lang="en-US" sz="6000" dirty="0"/>
          </a:p>
          <a:p>
            <a:pPr marL="0" indent="0">
              <a:buNone/>
            </a:pPr>
            <a:r>
              <a:rPr lang="en-US" sz="6700" dirty="0"/>
              <a:t>The administration of an organization</a:t>
            </a:r>
          </a:p>
          <a:p>
            <a:endParaRPr lang="en-US" sz="6700" dirty="0"/>
          </a:p>
          <a:p>
            <a:pPr marL="0" indent="0">
              <a:buNone/>
            </a:pPr>
            <a:r>
              <a:rPr lang="en-US" sz="6700" dirty="0"/>
              <a:t>Includes the activities of setting the </a:t>
            </a:r>
            <a:r>
              <a:rPr lang="en-US" sz="6700" b="1" dirty="0"/>
              <a:t>strategy</a:t>
            </a:r>
            <a:r>
              <a:rPr lang="en-US" sz="6700" dirty="0"/>
              <a:t> of an </a:t>
            </a:r>
            <a:r>
              <a:rPr lang="en-US" sz="6700" b="1" dirty="0"/>
              <a:t>organization</a:t>
            </a:r>
            <a:r>
              <a:rPr lang="en-US" sz="6700" dirty="0"/>
              <a:t> and coordinating the efforts of its employees (or of volunteers) to accomplish its </a:t>
            </a:r>
            <a:r>
              <a:rPr lang="en-US" sz="6700" b="1" dirty="0"/>
              <a:t>objectives</a:t>
            </a:r>
            <a:r>
              <a:rPr lang="en-US" sz="6000" b="1" dirty="0"/>
              <a:t> </a:t>
            </a:r>
            <a:r>
              <a:rPr lang="en-US" sz="6000" dirty="0"/>
              <a:t> </a:t>
            </a:r>
          </a:p>
        </p:txBody>
      </p:sp>
    </p:spTree>
    <p:extLst>
      <p:ext uri="{BB962C8B-B14F-4D97-AF65-F5344CB8AC3E}">
        <p14:creationId xmlns:p14="http://schemas.microsoft.com/office/powerpoint/2010/main" val="3797958951"/>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b="1" dirty="0" smtClean="0">
                <a:solidFill>
                  <a:srgbClr val="660066"/>
                </a:solidFill>
              </a:rPr>
              <a:t>Management</a:t>
            </a:r>
            <a:endParaRPr lang="en-US" sz="4800" b="1" dirty="0">
              <a:solidFill>
                <a:srgbClr val="660066"/>
              </a:solidFill>
            </a:endParaRPr>
          </a:p>
        </p:txBody>
      </p:sp>
      <p:sp>
        <p:nvSpPr>
          <p:cNvPr id="3" name="Content Placeholder 2"/>
          <p:cNvSpPr>
            <a:spLocks noGrp="1"/>
          </p:cNvSpPr>
          <p:nvPr>
            <p:ph idx="1"/>
          </p:nvPr>
        </p:nvSpPr>
        <p:spPr/>
        <p:txBody>
          <a:bodyPr>
            <a:normAutofit/>
          </a:bodyPr>
          <a:lstStyle/>
          <a:p>
            <a:r>
              <a:rPr lang="en-US" sz="3200" dirty="0" smtClean="0"/>
              <a:t>Putting plans and procedures in place to accomplish desired outcomes and priorities</a:t>
            </a:r>
          </a:p>
          <a:p>
            <a:r>
              <a:rPr lang="en-US" sz="3200" dirty="0" smtClean="0"/>
              <a:t>Monitoring plans procedures for effectiveness in accomplishing desired results</a:t>
            </a:r>
          </a:p>
          <a:p>
            <a:r>
              <a:rPr lang="en-US" sz="3200" dirty="0" smtClean="0"/>
              <a:t>Adjusting plans and procedures as needed to accomplish results.</a:t>
            </a:r>
            <a:endParaRPr lang="en-US" sz="3200" dirty="0"/>
          </a:p>
        </p:txBody>
      </p:sp>
    </p:spTree>
    <p:extLst>
      <p:ext uri="{BB962C8B-B14F-4D97-AF65-F5344CB8AC3E}">
        <p14:creationId xmlns:p14="http://schemas.microsoft.com/office/powerpoint/2010/main" val="3341476283"/>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1092CA"/>
                </a:solidFill>
              </a:rPr>
              <a:t>What is Oversight of Management?</a:t>
            </a:r>
            <a:r>
              <a:rPr lang="en-US" dirty="0" smtClean="0"/>
              <a:t>	</a:t>
            </a:r>
            <a:r>
              <a:rPr lang="en-US" dirty="0"/>
              <a:t>	</a:t>
            </a:r>
          </a:p>
        </p:txBody>
      </p:sp>
      <p:sp>
        <p:nvSpPr>
          <p:cNvPr id="3" name="Content Placeholder 2"/>
          <p:cNvSpPr>
            <a:spLocks noGrp="1"/>
          </p:cNvSpPr>
          <p:nvPr>
            <p:ph idx="1"/>
          </p:nvPr>
        </p:nvSpPr>
        <p:spPr/>
        <p:txBody>
          <a:bodyPr/>
          <a:lstStyle/>
          <a:p>
            <a:r>
              <a:rPr lang="en-US" sz="3200" dirty="0" smtClean="0"/>
              <a:t>Making sure that plans are in place to get desired results</a:t>
            </a:r>
          </a:p>
          <a:p>
            <a:r>
              <a:rPr lang="en-US" sz="3200" dirty="0"/>
              <a:t>Making sure results are in </a:t>
            </a:r>
            <a:r>
              <a:rPr lang="en-US" sz="3200" dirty="0" smtClean="0"/>
              <a:t>place</a:t>
            </a:r>
          </a:p>
          <a:p>
            <a:r>
              <a:rPr lang="en-US" sz="3200" dirty="0" smtClean="0"/>
              <a:t>Making sure plans and procedures are monitored for effectiveness and changed if necessary. </a:t>
            </a:r>
            <a:endParaRPr lang="en-US" sz="3200" dirty="0"/>
          </a:p>
          <a:p>
            <a:endParaRPr lang="en-US" dirty="0" smtClean="0"/>
          </a:p>
          <a:p>
            <a:endParaRPr lang="en-US" dirty="0"/>
          </a:p>
        </p:txBody>
      </p:sp>
    </p:spTree>
    <p:extLst>
      <p:ext uri="{BB962C8B-B14F-4D97-AF65-F5344CB8AC3E}">
        <p14:creationId xmlns:p14="http://schemas.microsoft.com/office/powerpoint/2010/main" val="335652300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80533" y="696149"/>
            <a:ext cx="4504267" cy="4647426"/>
          </a:xfrm>
          <a:prstGeom prst="rect">
            <a:avLst/>
          </a:prstGeom>
          <a:noFill/>
        </p:spPr>
        <p:txBody>
          <a:bodyPr wrap="square" rtlCol="0" anchor="ctr">
            <a:spAutoFit/>
          </a:bodyPr>
          <a:lstStyle/>
          <a:p>
            <a:pPr algn="ctr"/>
            <a:r>
              <a:rPr lang="en-US" sz="2800" dirty="0" smtClean="0"/>
              <a:t>Let’s look at some scenarios.</a:t>
            </a:r>
          </a:p>
          <a:p>
            <a:pPr algn="ctr"/>
            <a:endParaRPr lang="en-US" sz="2800" dirty="0"/>
          </a:p>
          <a:p>
            <a:pPr algn="ctr"/>
            <a:r>
              <a:rPr lang="en-US" sz="2800" dirty="0" smtClean="0"/>
              <a:t>You be the judge:</a:t>
            </a:r>
          </a:p>
          <a:p>
            <a:pPr algn="ctr"/>
            <a:endParaRPr lang="en-US" sz="2800" dirty="0"/>
          </a:p>
          <a:p>
            <a:pPr algn="ctr"/>
            <a:r>
              <a:rPr lang="en-US" sz="3600" b="1" dirty="0" smtClean="0">
                <a:solidFill>
                  <a:srgbClr val="000090"/>
                </a:solidFill>
              </a:rPr>
              <a:t>Oversight</a:t>
            </a:r>
          </a:p>
          <a:p>
            <a:pPr algn="ctr"/>
            <a:endParaRPr lang="en-US" sz="2800" dirty="0" smtClean="0"/>
          </a:p>
          <a:p>
            <a:pPr algn="ctr"/>
            <a:r>
              <a:rPr lang="en-US" sz="2800" dirty="0" smtClean="0"/>
              <a:t>Or</a:t>
            </a:r>
          </a:p>
          <a:p>
            <a:pPr algn="ctr"/>
            <a:endParaRPr lang="en-US" sz="2800" dirty="0"/>
          </a:p>
          <a:p>
            <a:pPr algn="ctr"/>
            <a:r>
              <a:rPr lang="en-US" sz="3600" b="1" dirty="0" smtClean="0">
                <a:solidFill>
                  <a:srgbClr val="FF0000"/>
                </a:solidFill>
              </a:rPr>
              <a:t>Overstep</a:t>
            </a:r>
            <a:endParaRPr lang="en-US" sz="3600" b="1" dirty="0">
              <a:solidFill>
                <a:srgbClr val="FF0000"/>
              </a:solidFill>
            </a:endParaRPr>
          </a:p>
        </p:txBody>
      </p:sp>
      <p:pic>
        <p:nvPicPr>
          <p:cNvPr id="5" name="Picture 4" descr="inspection.jpg"/>
          <p:cNvPicPr>
            <a:picLocks noChangeAspect="1"/>
          </p:cNvPicPr>
          <p:nvPr/>
        </p:nvPicPr>
        <p:blipFill rotWithShape="1">
          <a:blip r:embed="rId2">
            <a:extLst>
              <a:ext uri="{28A0092B-C50C-407E-A947-70E740481C1C}">
                <a14:useLocalDpi xmlns:a14="http://schemas.microsoft.com/office/drawing/2010/main" val="0"/>
              </a:ext>
            </a:extLst>
          </a:blip>
          <a:srcRect r="6651"/>
          <a:stretch/>
        </p:blipFill>
        <p:spPr>
          <a:xfrm>
            <a:off x="4952999" y="1257300"/>
            <a:ext cx="3327401" cy="3455032"/>
          </a:xfrm>
          <a:prstGeom prst="rect">
            <a:avLst/>
          </a:prstGeom>
        </p:spPr>
      </p:pic>
    </p:spTree>
    <p:extLst>
      <p:ext uri="{BB962C8B-B14F-4D97-AF65-F5344CB8AC3E}">
        <p14:creationId xmlns:p14="http://schemas.microsoft.com/office/powerpoint/2010/main" val="29844941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9275" y="275391"/>
            <a:ext cx="8042275" cy="5668209"/>
          </a:xfrm>
        </p:spPr>
        <p:txBody>
          <a:bodyPr anchor="ctr">
            <a:normAutofit/>
          </a:bodyPr>
          <a:lstStyle/>
          <a:p>
            <a:pPr marL="0" indent="0">
              <a:buNone/>
            </a:pPr>
            <a:r>
              <a:rPr lang="en-US" sz="3600" dirty="0" smtClean="0"/>
              <a:t>The school board asks to review the hiring policies of the district during the teacher hiring process</a:t>
            </a:r>
            <a:r>
              <a:rPr lang="en-US" sz="3600" dirty="0" smtClean="0"/>
              <a:t>.</a:t>
            </a:r>
          </a:p>
          <a:p>
            <a:pPr marL="0" indent="0">
              <a:buNone/>
            </a:pPr>
            <a:r>
              <a:rPr lang="en-US" sz="3600" dirty="0"/>
              <a:t>	</a:t>
            </a:r>
            <a:endParaRPr lang="en-US" sz="3600" dirty="0" smtClean="0"/>
          </a:p>
          <a:p>
            <a:endParaRPr lang="en-US" dirty="0"/>
          </a:p>
        </p:txBody>
      </p:sp>
    </p:spTree>
    <p:extLst>
      <p:ext uri="{BB962C8B-B14F-4D97-AF65-F5344CB8AC3E}">
        <p14:creationId xmlns:p14="http://schemas.microsoft.com/office/powerpoint/2010/main" val="12557233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9275" y="275391"/>
            <a:ext cx="8042275" cy="5668209"/>
          </a:xfrm>
        </p:spPr>
        <p:txBody>
          <a:bodyPr>
            <a:normAutofit/>
          </a:bodyPr>
          <a:lstStyle/>
          <a:p>
            <a:pPr marL="0" indent="0">
              <a:buNone/>
            </a:pPr>
            <a:r>
              <a:rPr lang="en-US" sz="3200" dirty="0" smtClean="0"/>
              <a:t>A </a:t>
            </a:r>
            <a:r>
              <a:rPr lang="en-US" sz="3200" dirty="0"/>
              <a:t>school board member receives a phone call from a parent concerned about a substitute teacher. The parent does not want the substitute working with her son. The school board member calls the superintendent and demands that the substitute be fired immediately because of the parents' concern. Board </a:t>
            </a:r>
            <a:r>
              <a:rPr lang="en-US" sz="3200" dirty="0"/>
              <a:t>member calls the </a:t>
            </a:r>
            <a:r>
              <a:rPr lang="en-US" sz="3200" dirty="0" smtClean="0"/>
              <a:t>superintendent </a:t>
            </a:r>
            <a:r>
              <a:rPr lang="en-US" sz="3200" dirty="0"/>
              <a:t>to advocate for the hiring of a specific individual stating that they are a good person and in </a:t>
            </a:r>
            <a:r>
              <a:rPr lang="en-US" sz="3200" dirty="0" smtClean="0"/>
              <a:t>need of a job.</a:t>
            </a:r>
          </a:p>
          <a:p>
            <a:endParaRPr lang="en-US" sz="3200" dirty="0"/>
          </a:p>
        </p:txBody>
      </p:sp>
    </p:spTree>
    <p:extLst>
      <p:ext uri="{BB962C8B-B14F-4D97-AF65-F5344CB8AC3E}">
        <p14:creationId xmlns:p14="http://schemas.microsoft.com/office/powerpoint/2010/main" val="366055148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9275" y="275391"/>
            <a:ext cx="8042275" cy="5668209"/>
          </a:xfrm>
        </p:spPr>
        <p:txBody>
          <a:bodyPr anchor="ctr">
            <a:normAutofit/>
          </a:bodyPr>
          <a:lstStyle/>
          <a:p>
            <a:pPr marL="0" lvl="0" indent="0">
              <a:buNone/>
            </a:pPr>
            <a:r>
              <a:rPr lang="en-US" sz="3600" dirty="0" smtClean="0"/>
              <a:t>Superintendent </a:t>
            </a:r>
            <a:r>
              <a:rPr lang="en-US" sz="3600" dirty="0"/>
              <a:t>recommends retaining </a:t>
            </a:r>
            <a:r>
              <a:rPr lang="en-US" sz="3600" dirty="0" smtClean="0"/>
              <a:t>a staff </a:t>
            </a:r>
            <a:r>
              <a:rPr lang="en-US" sz="3600" dirty="0"/>
              <a:t>member. A board member requests to see the HR file as they do not feel this staff member is thought of as good in role</a:t>
            </a:r>
            <a:r>
              <a:rPr lang="en-US" sz="3600" dirty="0" smtClean="0"/>
              <a:t>.</a:t>
            </a:r>
            <a:endParaRPr lang="en-US" sz="3600" dirty="0" smtClean="0"/>
          </a:p>
          <a:p>
            <a:endParaRPr lang="en-US" dirty="0"/>
          </a:p>
        </p:txBody>
      </p:sp>
    </p:spTree>
    <p:extLst>
      <p:ext uri="{BB962C8B-B14F-4D97-AF65-F5344CB8AC3E}">
        <p14:creationId xmlns:p14="http://schemas.microsoft.com/office/powerpoint/2010/main" val="159839420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Define	</a:t>
            </a:r>
            <a:endParaRPr lang="en-US" dirty="0"/>
          </a:p>
        </p:txBody>
      </p:sp>
      <p:sp>
        <p:nvSpPr>
          <p:cNvPr id="3" name="Content Placeholder 2"/>
          <p:cNvSpPr>
            <a:spLocks noGrp="1"/>
          </p:cNvSpPr>
          <p:nvPr>
            <p:ph idx="1"/>
          </p:nvPr>
        </p:nvSpPr>
        <p:spPr>
          <a:xfrm>
            <a:off x="549275" y="1600201"/>
            <a:ext cx="3218118" cy="2166453"/>
          </a:xfrm>
        </p:spPr>
        <p:txBody>
          <a:bodyPr/>
          <a:lstStyle/>
          <a:p>
            <a:r>
              <a:rPr lang="en-US" sz="4400" b="1" dirty="0" smtClean="0">
                <a:solidFill>
                  <a:schemeClr val="bg1">
                    <a:lumMod val="60000"/>
                    <a:lumOff val="40000"/>
                  </a:schemeClr>
                </a:solidFill>
              </a:rPr>
              <a:t>Oversight?</a:t>
            </a:r>
          </a:p>
          <a:p>
            <a:r>
              <a:rPr lang="en-US" sz="4400" b="1" dirty="0" smtClean="0">
                <a:solidFill>
                  <a:schemeClr val="bg1">
                    <a:lumMod val="60000"/>
                    <a:lumOff val="40000"/>
                  </a:schemeClr>
                </a:solidFill>
              </a:rPr>
              <a:t>Overstep?</a:t>
            </a:r>
            <a:endParaRPr lang="en-US" sz="4400" b="1" dirty="0">
              <a:solidFill>
                <a:schemeClr val="bg1">
                  <a:lumMod val="60000"/>
                  <a:lumOff val="40000"/>
                </a:schemeClr>
              </a:solidFill>
            </a:endParaRPr>
          </a:p>
        </p:txBody>
      </p:sp>
      <p:pic>
        <p:nvPicPr>
          <p:cNvPr id="4" name="Picture 3" descr="465984966.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67393" y="2501863"/>
            <a:ext cx="4499344" cy="2999563"/>
          </a:xfrm>
          <a:prstGeom prst="rect">
            <a:avLst/>
          </a:prstGeom>
        </p:spPr>
      </p:pic>
    </p:spTree>
    <p:extLst>
      <p:ext uri="{BB962C8B-B14F-4D97-AF65-F5344CB8AC3E}">
        <p14:creationId xmlns:p14="http://schemas.microsoft.com/office/powerpoint/2010/main" val="4132540893"/>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9275" y="275391"/>
            <a:ext cx="8042275" cy="5668209"/>
          </a:xfrm>
        </p:spPr>
        <p:txBody>
          <a:bodyPr anchor="ctr">
            <a:normAutofit/>
          </a:bodyPr>
          <a:lstStyle/>
          <a:p>
            <a:pPr marL="0" indent="0">
              <a:buNone/>
            </a:pPr>
            <a:r>
              <a:rPr lang="en-US" sz="3200" dirty="0"/>
              <a:t>One Board member wants a report on teacher retention because he heard that teachers are leaving in high numbers and wants to know why they are unhappy in the district.  This board member wants a plan developed to increase retention of staff. </a:t>
            </a:r>
            <a:endParaRPr lang="en-US" sz="3200" dirty="0" smtClean="0"/>
          </a:p>
        </p:txBody>
      </p:sp>
    </p:spTree>
    <p:extLst>
      <p:ext uri="{BB962C8B-B14F-4D97-AF65-F5344CB8AC3E}">
        <p14:creationId xmlns:p14="http://schemas.microsoft.com/office/powerpoint/2010/main" val="366703659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9275" y="275391"/>
            <a:ext cx="8042275" cy="5668209"/>
          </a:xfrm>
        </p:spPr>
        <p:txBody>
          <a:bodyPr anchor="ctr">
            <a:normAutofit/>
          </a:bodyPr>
          <a:lstStyle/>
          <a:p>
            <a:endParaRPr lang="en-US" dirty="0" smtClean="0"/>
          </a:p>
          <a:p>
            <a:pPr marL="0" lvl="0" indent="0">
              <a:buNone/>
            </a:pPr>
            <a:r>
              <a:rPr lang="en-US" sz="3200" dirty="0" smtClean="0"/>
              <a:t>A </a:t>
            </a:r>
            <a:r>
              <a:rPr lang="en-US" sz="3200" dirty="0"/>
              <a:t>parent contacts a Board member because she heard that bullying is rampant in the school and wants to know why the Board isn’t doing anything about it.  The board member immediately calls the superintendent to share this information.  </a:t>
            </a:r>
          </a:p>
        </p:txBody>
      </p:sp>
    </p:spTree>
    <p:extLst>
      <p:ext uri="{BB962C8B-B14F-4D97-AF65-F5344CB8AC3E}">
        <p14:creationId xmlns:p14="http://schemas.microsoft.com/office/powerpoint/2010/main" val="29222231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9275" y="275391"/>
            <a:ext cx="8042275" cy="5668209"/>
          </a:xfrm>
        </p:spPr>
        <p:txBody>
          <a:bodyPr anchor="ctr">
            <a:normAutofit/>
          </a:bodyPr>
          <a:lstStyle/>
          <a:p>
            <a:pPr marL="0" lvl="0" indent="0">
              <a:buNone/>
            </a:pPr>
            <a:r>
              <a:rPr lang="en-US" sz="3200" dirty="0" smtClean="0"/>
              <a:t>Several </a:t>
            </a:r>
            <a:r>
              <a:rPr lang="en-US" sz="3200" dirty="0"/>
              <a:t>parents have asked the district that the bus stop closer to their homes for student pick up and drop off.  A board member shares this concern with the superintendent who in turn works with the transportation department to figure out a better option for stops. </a:t>
            </a:r>
            <a:r>
              <a:rPr lang="en-US" dirty="0"/>
              <a:t>	</a:t>
            </a:r>
            <a:endParaRPr lang="en-US" dirty="0" smtClean="0"/>
          </a:p>
          <a:p>
            <a:endParaRPr lang="en-US" dirty="0" smtClean="0"/>
          </a:p>
          <a:p>
            <a:endParaRPr lang="en-US" dirty="0"/>
          </a:p>
        </p:txBody>
      </p:sp>
    </p:spTree>
    <p:extLst>
      <p:ext uri="{BB962C8B-B14F-4D97-AF65-F5344CB8AC3E}">
        <p14:creationId xmlns:p14="http://schemas.microsoft.com/office/powerpoint/2010/main" val="62931048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9275" y="275391"/>
            <a:ext cx="8042275" cy="5668209"/>
          </a:xfrm>
        </p:spPr>
        <p:txBody>
          <a:bodyPr anchor="ctr">
            <a:normAutofit/>
          </a:bodyPr>
          <a:lstStyle/>
          <a:p>
            <a:pPr marL="0" indent="0">
              <a:buNone/>
            </a:pPr>
            <a:endParaRPr lang="en-US" sz="3200" dirty="0" smtClean="0"/>
          </a:p>
          <a:p>
            <a:pPr marL="0" indent="0">
              <a:buNone/>
            </a:pPr>
            <a:r>
              <a:rPr lang="en-US" sz="3200" dirty="0" smtClean="0"/>
              <a:t>During </a:t>
            </a:r>
            <a:r>
              <a:rPr lang="en-US" sz="3200" dirty="0"/>
              <a:t>difficult budget times, the administration held meetings with both the certified and non-certified staff to give them a heads up on the budget uncertainty.  A board member announced they wanted to attend this meeting and speak as a board member to show support of staff.  </a:t>
            </a:r>
          </a:p>
          <a:p>
            <a:pPr marL="0" lvl="0" indent="0">
              <a:buNone/>
            </a:pPr>
            <a:r>
              <a:rPr lang="en-US" dirty="0"/>
              <a:t>	</a:t>
            </a:r>
            <a:endParaRPr lang="en-US" dirty="0" smtClean="0"/>
          </a:p>
          <a:p>
            <a:endParaRPr lang="en-US" dirty="0"/>
          </a:p>
        </p:txBody>
      </p:sp>
    </p:spTree>
    <p:extLst>
      <p:ext uri="{BB962C8B-B14F-4D97-AF65-F5344CB8AC3E}">
        <p14:creationId xmlns:p14="http://schemas.microsoft.com/office/powerpoint/2010/main" val="322492567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9275" y="275391"/>
            <a:ext cx="8042275" cy="5668209"/>
          </a:xfrm>
        </p:spPr>
        <p:txBody>
          <a:bodyPr anchor="ctr">
            <a:normAutofit/>
          </a:bodyPr>
          <a:lstStyle/>
          <a:p>
            <a:pPr marL="0" indent="0">
              <a:buNone/>
            </a:pPr>
            <a:endParaRPr lang="en-US" sz="3200" dirty="0" smtClean="0"/>
          </a:p>
          <a:p>
            <a:pPr marL="0" lvl="0" indent="0">
              <a:buNone/>
            </a:pPr>
            <a:r>
              <a:rPr lang="en-US" sz="3200" dirty="0"/>
              <a:t>A parent calls a Board member to complain that schools should not have been closed last Tuesday since the weather was not that bad.  The board member refers the parent to the District Policy pertaining to school closure.  </a:t>
            </a:r>
          </a:p>
          <a:p>
            <a:pPr marL="0" indent="0">
              <a:buNone/>
            </a:pPr>
            <a:r>
              <a:rPr lang="en-US" sz="3200" dirty="0" smtClean="0"/>
              <a:t> </a:t>
            </a:r>
            <a:endParaRPr lang="en-US" sz="3200" dirty="0"/>
          </a:p>
          <a:p>
            <a:pPr marL="0" lvl="0" indent="0">
              <a:buNone/>
            </a:pPr>
            <a:r>
              <a:rPr lang="en-US" dirty="0"/>
              <a:t>	</a:t>
            </a:r>
            <a:endParaRPr lang="en-US" dirty="0" smtClean="0"/>
          </a:p>
          <a:p>
            <a:endParaRPr lang="en-US" dirty="0"/>
          </a:p>
        </p:txBody>
      </p:sp>
    </p:spTree>
    <p:extLst>
      <p:ext uri="{BB962C8B-B14F-4D97-AF65-F5344CB8AC3E}">
        <p14:creationId xmlns:p14="http://schemas.microsoft.com/office/powerpoint/2010/main" val="291030522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9275" y="275391"/>
            <a:ext cx="8042275" cy="5668209"/>
          </a:xfrm>
        </p:spPr>
        <p:txBody>
          <a:bodyPr anchor="ctr">
            <a:normAutofit fontScale="92500" lnSpcReduction="20000"/>
          </a:bodyPr>
          <a:lstStyle/>
          <a:p>
            <a:pPr marL="0" indent="0">
              <a:buNone/>
            </a:pPr>
            <a:endParaRPr lang="en-US" sz="3200" dirty="0" smtClean="0"/>
          </a:p>
          <a:p>
            <a:pPr marL="0" lvl="0" indent="0">
              <a:buNone/>
            </a:pPr>
            <a:r>
              <a:rPr lang="en-US" sz="3200" dirty="0"/>
              <a:t>Parents request a meeting with two Board members and they share that they intend to sue the school system because their children were suspended for being with a group of students who were in possession of alcohol on school property while attending a school ball game.  The parents claim that their children did not drink any of the alcohol, should not be punished, and that any record of the punishment be expunged. The board members agree to this meeting. </a:t>
            </a:r>
            <a:r>
              <a:rPr lang="en-US" sz="3200" dirty="0" smtClean="0"/>
              <a:t>  </a:t>
            </a:r>
            <a:endParaRPr lang="en-US" sz="3200" dirty="0"/>
          </a:p>
          <a:p>
            <a:pPr marL="0" indent="0">
              <a:buNone/>
            </a:pPr>
            <a:r>
              <a:rPr lang="en-US" sz="3200" dirty="0" smtClean="0"/>
              <a:t> </a:t>
            </a:r>
            <a:endParaRPr lang="en-US" sz="3200" dirty="0"/>
          </a:p>
          <a:p>
            <a:pPr marL="0" lvl="0" indent="0">
              <a:buNone/>
            </a:pPr>
            <a:r>
              <a:rPr lang="en-US" dirty="0"/>
              <a:t>	</a:t>
            </a:r>
            <a:endParaRPr lang="en-US" dirty="0" smtClean="0"/>
          </a:p>
          <a:p>
            <a:endParaRPr lang="en-US" dirty="0"/>
          </a:p>
        </p:txBody>
      </p:sp>
    </p:spTree>
    <p:extLst>
      <p:ext uri="{BB962C8B-B14F-4D97-AF65-F5344CB8AC3E}">
        <p14:creationId xmlns:p14="http://schemas.microsoft.com/office/powerpoint/2010/main" val="211991640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9276" y="275391"/>
            <a:ext cx="5970057" cy="5668209"/>
          </a:xfrm>
        </p:spPr>
        <p:txBody>
          <a:bodyPr anchor="ctr">
            <a:normAutofit/>
          </a:bodyPr>
          <a:lstStyle/>
          <a:p>
            <a:pPr marL="0" indent="0">
              <a:buNone/>
            </a:pPr>
            <a:endParaRPr lang="en-US" sz="2800" dirty="0" smtClean="0"/>
          </a:p>
          <a:p>
            <a:pPr marL="0" indent="0">
              <a:buNone/>
            </a:pPr>
            <a:r>
              <a:rPr lang="en-US" sz="2800" dirty="0" smtClean="0"/>
              <a:t>During </a:t>
            </a:r>
            <a:r>
              <a:rPr lang="en-US" sz="2800" dirty="0"/>
              <a:t>difficult budget times, the administration held meetings with both the certified and non-certified staff to give them a heads up on the budget uncertainty.  A board member announced they wanted to attend this meeting and speak as a board member to show support of staff.  </a:t>
            </a:r>
          </a:p>
          <a:p>
            <a:pPr marL="0" lvl="0" indent="0">
              <a:buNone/>
            </a:pPr>
            <a:r>
              <a:rPr lang="en-US" sz="2000" dirty="0"/>
              <a:t>	</a:t>
            </a:r>
            <a:endParaRPr lang="en-US" sz="2000" dirty="0" smtClean="0"/>
          </a:p>
          <a:p>
            <a:endParaRPr lang="en-US" sz="2000" dirty="0"/>
          </a:p>
        </p:txBody>
      </p:sp>
      <p:pic>
        <p:nvPicPr>
          <p:cNvPr id="4" name="Picture 3" descr="Live on a budget.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28980" y="1032934"/>
            <a:ext cx="2076353" cy="3702792"/>
          </a:xfrm>
          <a:prstGeom prst="rect">
            <a:avLst/>
          </a:prstGeom>
        </p:spPr>
      </p:pic>
    </p:spTree>
    <p:extLst>
      <p:ext uri="{BB962C8B-B14F-4D97-AF65-F5344CB8AC3E}">
        <p14:creationId xmlns:p14="http://schemas.microsoft.com/office/powerpoint/2010/main" val="112222879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19867" y="33215"/>
            <a:ext cx="6824133" cy="5690252"/>
          </a:xfrm>
        </p:spPr>
        <p:txBody>
          <a:bodyPr>
            <a:normAutofit/>
          </a:bodyPr>
          <a:lstStyle/>
          <a:p>
            <a:pPr marL="0" indent="0">
              <a:buNone/>
            </a:pPr>
            <a:r>
              <a:rPr lang="en-US" sz="2800" dirty="0"/>
              <a:t>The superintendent presented a budget with proposed specific positions to be cut due to a funding shortfall. A director of a department was consulted when their position was in consideration.  Another administrator in the district approached a school board member to express concern over the elimination of the position. The board member then raised concerns at the school board table during deliberations.  When it came to vote this specific board member was the only NAY and turned to the other administrator and said, “I did what I could do”.</a:t>
            </a:r>
          </a:p>
          <a:p>
            <a:pPr marL="0" lvl="0" indent="0">
              <a:buNone/>
            </a:pPr>
            <a:endParaRPr lang="en-US" sz="2800" dirty="0"/>
          </a:p>
        </p:txBody>
      </p:sp>
      <p:pic>
        <p:nvPicPr>
          <p:cNvPr id="4" name="Picture 3" descr="Live on a budget.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8139" y="711200"/>
            <a:ext cx="1297728" cy="2314259"/>
          </a:xfrm>
          <a:prstGeom prst="rect">
            <a:avLst/>
          </a:prstGeom>
        </p:spPr>
      </p:pic>
    </p:spTree>
    <p:extLst>
      <p:ext uri="{BB962C8B-B14F-4D97-AF65-F5344CB8AC3E}">
        <p14:creationId xmlns:p14="http://schemas.microsoft.com/office/powerpoint/2010/main" val="321201697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1092CA"/>
                </a:solidFill>
              </a:rPr>
              <a:t>The Impact of Overstepping!</a:t>
            </a:r>
            <a:endParaRPr lang="en-US" b="1" dirty="0">
              <a:solidFill>
                <a:srgbClr val="1092CA"/>
              </a:solidFill>
            </a:endParaRPr>
          </a:p>
        </p:txBody>
      </p:sp>
      <p:sp>
        <p:nvSpPr>
          <p:cNvPr id="3" name="Content Placeholder 2"/>
          <p:cNvSpPr>
            <a:spLocks noGrp="1"/>
          </p:cNvSpPr>
          <p:nvPr>
            <p:ph idx="1"/>
          </p:nvPr>
        </p:nvSpPr>
        <p:spPr/>
        <p:txBody>
          <a:bodyPr/>
          <a:lstStyle/>
          <a:p>
            <a:r>
              <a:rPr lang="en-US" sz="3200" dirty="0" smtClean="0"/>
              <a:t>Undermines authority of superintendent</a:t>
            </a:r>
          </a:p>
          <a:p>
            <a:r>
              <a:rPr lang="en-US" sz="3200" dirty="0" smtClean="0"/>
              <a:t>Staff confused</a:t>
            </a:r>
          </a:p>
          <a:p>
            <a:r>
              <a:rPr lang="en-US" sz="3200" dirty="0" smtClean="0"/>
              <a:t>Creates inefficiencies among staff</a:t>
            </a:r>
          </a:p>
          <a:p>
            <a:r>
              <a:rPr lang="en-US" sz="3200" dirty="0" smtClean="0"/>
              <a:t>Undermines trust b/t board and supt.</a:t>
            </a:r>
          </a:p>
          <a:p>
            <a:r>
              <a:rPr lang="en-US" sz="3200" dirty="0" smtClean="0"/>
              <a:t>Diverts board’s </a:t>
            </a:r>
            <a:r>
              <a:rPr lang="en-US" sz="3200" dirty="0" smtClean="0"/>
              <a:t>attention</a:t>
            </a:r>
            <a:endParaRPr lang="en-US" sz="3200" dirty="0" smtClean="0"/>
          </a:p>
        </p:txBody>
      </p:sp>
    </p:spTree>
    <p:extLst>
      <p:ext uri="{BB962C8B-B14F-4D97-AF65-F5344CB8AC3E}">
        <p14:creationId xmlns:p14="http://schemas.microsoft.com/office/powerpoint/2010/main" val="2958435557"/>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Does Anyone know what this is? </a:t>
            </a:r>
            <a:endParaRPr lang="en-US" dirty="0"/>
          </a:p>
        </p:txBody>
      </p:sp>
      <p:pic>
        <p:nvPicPr>
          <p:cNvPr id="6" name="Content Placeholder 5" descr="pack-creek-observation.jpg"/>
          <p:cNvPicPr>
            <a:picLocks noGrp="1" noChangeAspect="1"/>
          </p:cNvPicPr>
          <p:nvPr>
            <p:ph idx="1"/>
          </p:nvPr>
        </p:nvPicPr>
        <p:blipFill>
          <a:blip r:embed="rId3">
            <a:extLst>
              <a:ext uri="{28A0092B-C50C-407E-A947-70E740481C1C}">
                <a14:useLocalDpi xmlns:a14="http://schemas.microsoft.com/office/drawing/2010/main" val="0"/>
              </a:ext>
            </a:extLst>
          </a:blip>
          <a:srcRect l="-73258" r="-73258"/>
          <a:stretch>
            <a:fillRect/>
          </a:stretch>
        </p:blipFill>
        <p:spPr>
          <a:xfrm>
            <a:off x="-1727830" y="1600201"/>
            <a:ext cx="8042276" cy="4343400"/>
          </a:xfrm>
        </p:spPr>
      </p:pic>
    </p:spTree>
    <p:extLst>
      <p:ext uri="{BB962C8B-B14F-4D97-AF65-F5344CB8AC3E}">
        <p14:creationId xmlns:p14="http://schemas.microsoft.com/office/powerpoint/2010/main" val="14702251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9275" y="153669"/>
            <a:ext cx="8042275" cy="5789931"/>
          </a:xfrm>
        </p:spPr>
        <p:txBody>
          <a:bodyPr/>
          <a:lstStyle/>
          <a:p>
            <a:pPr algn="ctr"/>
            <a:r>
              <a:rPr lang="en-US" sz="3200" dirty="0" smtClean="0"/>
              <a:t>What is oversight</a:t>
            </a:r>
          </a:p>
          <a:p>
            <a:pPr algn="ctr"/>
            <a:r>
              <a:rPr lang="en-US" sz="3200" dirty="0" smtClean="0"/>
              <a:t>What is overstepping</a:t>
            </a:r>
          </a:p>
          <a:p>
            <a:pPr algn="ctr"/>
            <a:r>
              <a:rPr lang="en-US" sz="3200" dirty="0" smtClean="0"/>
              <a:t>What is a sign that you have overstepped the line?</a:t>
            </a:r>
          </a:p>
          <a:p>
            <a:endParaRPr lang="en-US" dirty="0"/>
          </a:p>
        </p:txBody>
      </p:sp>
      <p:pic>
        <p:nvPicPr>
          <p:cNvPr id="4" name="Picture 3" descr="imag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6374" y="2704398"/>
            <a:ext cx="5409955" cy="3239202"/>
          </a:xfrm>
          <a:prstGeom prst="rect">
            <a:avLst/>
          </a:prstGeom>
        </p:spPr>
      </p:pic>
    </p:spTree>
    <p:extLst>
      <p:ext uri="{BB962C8B-B14F-4D97-AF65-F5344CB8AC3E}">
        <p14:creationId xmlns:p14="http://schemas.microsoft.com/office/powerpoint/2010/main" val="3554509150"/>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Oversight and Overstepping</a:t>
            </a:r>
            <a:endParaRPr lang="en-US" dirty="0"/>
          </a:p>
        </p:txBody>
      </p:sp>
      <p:sp>
        <p:nvSpPr>
          <p:cNvPr id="3" name="Content Placeholder 2"/>
          <p:cNvSpPr>
            <a:spLocks noGrp="1"/>
          </p:cNvSpPr>
          <p:nvPr>
            <p:ph idx="1"/>
          </p:nvPr>
        </p:nvSpPr>
        <p:spPr>
          <a:xfrm>
            <a:off x="549275" y="1600200"/>
            <a:ext cx="8042275" cy="3567292"/>
          </a:xfrm>
        </p:spPr>
        <p:txBody>
          <a:bodyPr/>
          <a:lstStyle/>
          <a:p>
            <a:pPr algn="ctr"/>
            <a:r>
              <a:rPr lang="en-US" sz="3600" dirty="0" smtClean="0"/>
              <a:t>Oversight; </a:t>
            </a:r>
            <a:r>
              <a:rPr lang="en-US" sz="3600" dirty="0" smtClean="0">
                <a:solidFill>
                  <a:srgbClr val="FF0000"/>
                </a:solidFill>
              </a:rPr>
              <a:t>focused on the management system</a:t>
            </a:r>
          </a:p>
          <a:p>
            <a:pPr algn="ctr"/>
            <a:endParaRPr lang="en-US" sz="3600" dirty="0"/>
          </a:p>
          <a:p>
            <a:pPr algn="ctr"/>
            <a:r>
              <a:rPr lang="en-US" sz="3600" dirty="0" smtClean="0"/>
              <a:t>Overstepping OR micro managing; </a:t>
            </a:r>
            <a:r>
              <a:rPr lang="en-US" sz="3600" dirty="0" smtClean="0">
                <a:solidFill>
                  <a:srgbClr val="FF0000"/>
                </a:solidFill>
              </a:rPr>
              <a:t>focused on individual actions</a:t>
            </a:r>
            <a:endParaRPr lang="en-US" sz="3600" dirty="0">
              <a:solidFill>
                <a:srgbClr val="FF0000"/>
              </a:solidFill>
            </a:endParaRPr>
          </a:p>
        </p:txBody>
      </p:sp>
    </p:spTree>
    <p:extLst>
      <p:ext uri="{BB962C8B-B14F-4D97-AF65-F5344CB8AC3E}">
        <p14:creationId xmlns:p14="http://schemas.microsoft.com/office/powerpoint/2010/main" val="4036183735"/>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950"/>
            <a:ext cx="8042275" cy="836963"/>
          </a:xfrm>
        </p:spPr>
        <p:txBody>
          <a:bodyPr/>
          <a:lstStyle/>
          <a:p>
            <a:r>
              <a:rPr lang="en-US" dirty="0" smtClean="0"/>
              <a:t>Good questions to ask</a:t>
            </a:r>
            <a:endParaRPr lang="en-US" dirty="0"/>
          </a:p>
        </p:txBody>
      </p:sp>
      <p:sp>
        <p:nvSpPr>
          <p:cNvPr id="3" name="Content Placeholder 2"/>
          <p:cNvSpPr>
            <a:spLocks noGrp="1"/>
          </p:cNvSpPr>
          <p:nvPr>
            <p:ph idx="1"/>
          </p:nvPr>
        </p:nvSpPr>
        <p:spPr>
          <a:xfrm>
            <a:off x="549276" y="944913"/>
            <a:ext cx="5318649" cy="4998687"/>
          </a:xfrm>
        </p:spPr>
        <p:txBody>
          <a:bodyPr>
            <a:normAutofit lnSpcReduction="10000"/>
          </a:bodyPr>
          <a:lstStyle/>
          <a:p>
            <a:r>
              <a:rPr lang="en-US" dirty="0" smtClean="0"/>
              <a:t>Am I acting within policies established by the board, specifically the 9000’s (board bylaws) for most of Alaska’s districts?</a:t>
            </a:r>
            <a:endParaRPr lang="en-US" dirty="0"/>
          </a:p>
          <a:p>
            <a:r>
              <a:rPr lang="en-US" dirty="0" smtClean="0"/>
              <a:t>Am I focused on what is good for ALL kids?</a:t>
            </a:r>
          </a:p>
          <a:p>
            <a:r>
              <a:rPr lang="en-US" dirty="0" smtClean="0"/>
              <a:t>Am I as an individual overstepping or is the board as a whole?  </a:t>
            </a:r>
          </a:p>
          <a:p>
            <a:r>
              <a:rPr lang="en-US" dirty="0" smtClean="0"/>
              <a:t>Are we allowing our educational leader, our only employee, the superintendent to do the job he/she was hired to do?  </a:t>
            </a:r>
          </a:p>
          <a:p>
            <a:endParaRPr lang="en-US" dirty="0"/>
          </a:p>
        </p:txBody>
      </p:sp>
      <p:pic>
        <p:nvPicPr>
          <p:cNvPr id="5" name="Picture 4"/>
          <p:cNvPicPr>
            <a:picLocks noChangeAspect="1"/>
          </p:cNvPicPr>
          <p:nvPr/>
        </p:nvPicPr>
        <p:blipFill>
          <a:blip r:embed="rId3"/>
          <a:stretch>
            <a:fillRect/>
          </a:stretch>
        </p:blipFill>
        <p:spPr>
          <a:xfrm>
            <a:off x="6286841" y="1203910"/>
            <a:ext cx="2501482" cy="3919065"/>
          </a:xfrm>
          <a:prstGeom prst="rect">
            <a:avLst/>
          </a:prstGeom>
        </p:spPr>
      </p:pic>
    </p:spTree>
    <p:extLst>
      <p:ext uri="{BB962C8B-B14F-4D97-AF65-F5344CB8AC3E}">
        <p14:creationId xmlns:p14="http://schemas.microsoft.com/office/powerpoint/2010/main" val="2160655945"/>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Talk at Tables!</a:t>
            </a:r>
            <a:endParaRPr lang="en-US" dirty="0"/>
          </a:p>
        </p:txBody>
      </p:sp>
      <p:sp>
        <p:nvSpPr>
          <p:cNvPr id="3" name="Content Placeholder 2"/>
          <p:cNvSpPr>
            <a:spLocks noGrp="1"/>
          </p:cNvSpPr>
          <p:nvPr>
            <p:ph idx="1"/>
          </p:nvPr>
        </p:nvSpPr>
        <p:spPr/>
        <p:txBody>
          <a:bodyPr/>
          <a:lstStyle/>
          <a:p>
            <a:r>
              <a:rPr lang="en-US" sz="2800" dirty="0" smtClean="0"/>
              <a:t>At your table describe the difference between the board’s oversight role and overstepping into the  management role. (1 minute)</a:t>
            </a:r>
            <a:endParaRPr lang="en-US" sz="2800" dirty="0"/>
          </a:p>
          <a:p>
            <a:r>
              <a:rPr lang="en-US" sz="2800" dirty="0" smtClean="0"/>
              <a:t>Define </a:t>
            </a:r>
            <a:r>
              <a:rPr lang="en-US" sz="2800" dirty="0"/>
              <a:t>when </a:t>
            </a:r>
            <a:r>
              <a:rPr lang="en-US" sz="2800" b="1" dirty="0"/>
              <a:t>oversight</a:t>
            </a:r>
            <a:r>
              <a:rPr lang="en-US" sz="2800" dirty="0"/>
              <a:t> becomes </a:t>
            </a:r>
            <a:r>
              <a:rPr lang="en-US" sz="2800" b="1" dirty="0"/>
              <a:t>overstepping</a:t>
            </a:r>
            <a:r>
              <a:rPr lang="en-US" sz="2800" dirty="0"/>
              <a:t>.  What let’s you know when you have crossed the line? (3 minutes</a:t>
            </a:r>
            <a:r>
              <a:rPr lang="en-US" sz="2800" dirty="0" smtClean="0"/>
              <a:t>)</a:t>
            </a:r>
            <a:endParaRPr lang="en-US" sz="2800" dirty="0"/>
          </a:p>
          <a:p>
            <a:r>
              <a:rPr lang="en-US" sz="2800" dirty="0"/>
              <a:t>Pick a </a:t>
            </a:r>
            <a:r>
              <a:rPr lang="en-US" sz="2800" dirty="0" smtClean="0"/>
              <a:t>spokesperson to report out. </a:t>
            </a:r>
            <a:endParaRPr lang="en-US" sz="2800" dirty="0"/>
          </a:p>
          <a:p>
            <a:endParaRPr lang="en-US" dirty="0"/>
          </a:p>
        </p:txBody>
      </p:sp>
    </p:spTree>
    <p:extLst>
      <p:ext uri="{BB962C8B-B14F-4D97-AF65-F5344CB8AC3E}">
        <p14:creationId xmlns:p14="http://schemas.microsoft.com/office/powerpoint/2010/main" val="436513765"/>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51467" y="1032932"/>
            <a:ext cx="7213600" cy="4801314"/>
          </a:xfrm>
          <a:prstGeom prst="rect">
            <a:avLst/>
          </a:prstGeom>
          <a:noFill/>
        </p:spPr>
        <p:txBody>
          <a:bodyPr wrap="square" rtlCol="0">
            <a:spAutoFit/>
          </a:bodyPr>
          <a:lstStyle/>
          <a:p>
            <a:pPr algn="ctr"/>
            <a:r>
              <a:rPr lang="en-US" sz="7200" b="1" dirty="0">
                <a:solidFill>
                  <a:srgbClr val="000090"/>
                </a:solidFill>
              </a:rPr>
              <a:t>Oversight :</a:t>
            </a:r>
            <a:endParaRPr lang="en-US" sz="4400" dirty="0"/>
          </a:p>
          <a:p>
            <a:pPr lvl="0" algn="ctr"/>
            <a:endParaRPr lang="en-US" dirty="0"/>
          </a:p>
          <a:p>
            <a:pPr lvl="0" algn="ctr"/>
            <a:r>
              <a:rPr lang="en-US" sz="3600" dirty="0"/>
              <a:t>The action of overseeing something.</a:t>
            </a:r>
          </a:p>
          <a:p>
            <a:pPr lvl="0" algn="ctr"/>
            <a:endParaRPr lang="en-US" sz="3600" dirty="0"/>
          </a:p>
          <a:p>
            <a:pPr algn="ctr"/>
            <a:r>
              <a:rPr lang="en-US" sz="3600" dirty="0"/>
              <a:t>Example: “effective oversight of the financial reporting process”</a:t>
            </a:r>
            <a:endParaRPr lang="en-US" sz="2800" dirty="0"/>
          </a:p>
          <a:p>
            <a:endParaRPr lang="en-US" sz="3600" dirty="0"/>
          </a:p>
        </p:txBody>
      </p:sp>
    </p:spTree>
    <p:extLst>
      <p:ext uri="{BB962C8B-B14F-4D97-AF65-F5344CB8AC3E}">
        <p14:creationId xmlns:p14="http://schemas.microsoft.com/office/powerpoint/2010/main" val="16270281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51467" y="1032932"/>
            <a:ext cx="7213600" cy="5047536"/>
          </a:xfrm>
          <a:prstGeom prst="rect">
            <a:avLst/>
          </a:prstGeom>
          <a:noFill/>
        </p:spPr>
        <p:txBody>
          <a:bodyPr wrap="square" rtlCol="0">
            <a:spAutoFit/>
          </a:bodyPr>
          <a:lstStyle/>
          <a:p>
            <a:pPr algn="ctr"/>
            <a:r>
              <a:rPr lang="en-US" sz="6600" b="1" dirty="0">
                <a:solidFill>
                  <a:srgbClr val="660066"/>
                </a:solidFill>
              </a:rPr>
              <a:t>Overstep:</a:t>
            </a:r>
            <a:endParaRPr lang="en-US" sz="4000" dirty="0"/>
          </a:p>
          <a:p>
            <a:pPr lvl="0" algn="ctr"/>
            <a:endParaRPr lang="en-US" sz="2800" dirty="0"/>
          </a:p>
          <a:p>
            <a:pPr lvl="0" algn="ctr"/>
            <a:r>
              <a:rPr lang="en-US" sz="3200" dirty="0"/>
              <a:t>To pass beyond or exceed (a limit or standard).</a:t>
            </a:r>
          </a:p>
          <a:p>
            <a:pPr lvl="0" algn="ctr"/>
            <a:endParaRPr lang="en-US" sz="3200" dirty="0"/>
          </a:p>
          <a:p>
            <a:pPr algn="ctr"/>
            <a:r>
              <a:rPr lang="en-US" sz="3200" dirty="0"/>
              <a:t>Example: "you must not overstep your authority" · </a:t>
            </a:r>
          </a:p>
          <a:p>
            <a:pPr algn="ctr"/>
            <a:endParaRPr lang="en-US" sz="3200" dirty="0" smtClean="0"/>
          </a:p>
          <a:p>
            <a:endParaRPr lang="en-US" sz="3600" dirty="0"/>
          </a:p>
        </p:txBody>
      </p:sp>
    </p:spTree>
    <p:extLst>
      <p:ext uri="{BB962C8B-B14F-4D97-AF65-F5344CB8AC3E}">
        <p14:creationId xmlns:p14="http://schemas.microsoft.com/office/powerpoint/2010/main" val="9729417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r>
            <a:br>
              <a:rPr lang="en-US" dirty="0"/>
            </a:br>
            <a:r>
              <a:rPr lang="en-US" dirty="0"/>
              <a:t>Describe the board’s oversight role?</a:t>
            </a:r>
          </a:p>
        </p:txBody>
      </p:sp>
      <p:pic>
        <p:nvPicPr>
          <p:cNvPr id="6" name="Content Placeholder 5" descr="investigations.jpg"/>
          <p:cNvPicPr>
            <a:picLocks noGrp="1" noChangeAspect="1"/>
          </p:cNvPicPr>
          <p:nvPr>
            <p:ph idx="1"/>
          </p:nvPr>
        </p:nvPicPr>
        <p:blipFill rotWithShape="1">
          <a:blip r:embed="rId3">
            <a:extLst>
              <a:ext uri="{28A0092B-C50C-407E-A947-70E740481C1C}">
                <a14:useLocalDpi xmlns:a14="http://schemas.microsoft.com/office/drawing/2010/main" val="0"/>
              </a:ext>
            </a:extLst>
          </a:blip>
          <a:srcRect t="22996" b="22996"/>
          <a:stretch/>
        </p:blipFill>
        <p:spPr/>
      </p:pic>
    </p:spTree>
    <p:extLst>
      <p:ext uri="{BB962C8B-B14F-4D97-AF65-F5344CB8AC3E}">
        <p14:creationId xmlns:p14="http://schemas.microsoft.com/office/powerpoint/2010/main" val="4025941766"/>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does this look like to you?</a:t>
            </a:r>
            <a:br>
              <a:rPr lang="en-US" dirty="0" smtClean="0"/>
            </a:br>
            <a:r>
              <a:rPr lang="en-US" dirty="0" smtClean="0"/>
              <a:t>What do you think it is?</a:t>
            </a:r>
            <a:endParaRPr lang="en-US" dirty="0"/>
          </a:p>
        </p:txBody>
      </p:sp>
      <p:pic>
        <p:nvPicPr>
          <p:cNvPr id="4" name="Content Placeholder 3" descr="starynight.jpg"/>
          <p:cNvPicPr>
            <a:picLocks noGrp="1" noChangeAspect="1"/>
          </p:cNvPicPr>
          <p:nvPr>
            <p:ph idx="1"/>
          </p:nvPr>
        </p:nvPicPr>
        <p:blipFill>
          <a:blip r:embed="rId2">
            <a:extLst>
              <a:ext uri="{28A0092B-C50C-407E-A947-70E740481C1C}">
                <a14:useLocalDpi xmlns:a14="http://schemas.microsoft.com/office/drawing/2010/main" val="0"/>
              </a:ext>
            </a:extLst>
          </a:blip>
          <a:srcRect t="20573" b="20573"/>
          <a:stretch>
            <a:fillRect/>
          </a:stretch>
        </p:blipFill>
        <p:spPr/>
      </p:pic>
    </p:spTree>
    <p:extLst>
      <p:ext uri="{BB962C8B-B14F-4D97-AF65-F5344CB8AC3E}">
        <p14:creationId xmlns:p14="http://schemas.microsoft.com/office/powerpoint/2010/main" val="1908637013"/>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does it look like now?</a:t>
            </a:r>
            <a:br>
              <a:rPr lang="en-US" dirty="0" smtClean="0"/>
            </a:br>
            <a:r>
              <a:rPr lang="en-US" dirty="0" smtClean="0"/>
              <a:t>Can you tell me anything more?</a:t>
            </a:r>
            <a:endParaRPr lang="en-US" dirty="0"/>
          </a:p>
        </p:txBody>
      </p:sp>
      <p:pic>
        <p:nvPicPr>
          <p:cNvPr id="4" name="Content Placeholder 3" descr="starynight.jpg"/>
          <p:cNvPicPr>
            <a:picLocks noGrp="1" noChangeAspect="1"/>
          </p:cNvPicPr>
          <p:nvPr>
            <p:ph idx="1"/>
          </p:nvPr>
        </p:nvPicPr>
        <p:blipFill>
          <a:blip r:embed="rId2">
            <a:extLst>
              <a:ext uri="{28A0092B-C50C-407E-A947-70E740481C1C}">
                <a14:useLocalDpi xmlns:a14="http://schemas.microsoft.com/office/drawing/2010/main" val="0"/>
              </a:ext>
            </a:extLst>
          </a:blip>
          <a:srcRect t="17783" b="17783"/>
          <a:stretch>
            <a:fillRect/>
          </a:stretch>
        </p:blipFill>
        <p:spPr/>
      </p:pic>
    </p:spTree>
    <p:extLst>
      <p:ext uri="{BB962C8B-B14F-4D97-AF65-F5344CB8AC3E}">
        <p14:creationId xmlns:p14="http://schemas.microsoft.com/office/powerpoint/2010/main" val="3221142058"/>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8 NSBA Running an Effective Meeting">
  <a:themeElements>
    <a:clrScheme name="Custom 10">
      <a:dk1>
        <a:srgbClr val="4800D8"/>
      </a:dk1>
      <a:lt1>
        <a:srgbClr val="E200FF"/>
      </a:lt1>
      <a:dk2>
        <a:srgbClr val="1E930F"/>
      </a:dk2>
      <a:lt2>
        <a:srgbClr val="34B7EF"/>
      </a:lt2>
      <a:accent1>
        <a:srgbClr val="000000"/>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18 NSBA Running an Effective Meeting.thmx</Template>
  <TotalTime>2701</TotalTime>
  <Words>1886</Words>
  <Application>Microsoft Macintosh PowerPoint</Application>
  <PresentationFormat>On-screen Show (4:3)</PresentationFormat>
  <Paragraphs>243</Paragraphs>
  <Slides>31</Slides>
  <Notes>22</Notes>
  <HiddenSlides>0</HiddenSlides>
  <MMClips>0</MMClips>
  <ScaleCrop>false</ScaleCrop>
  <HeadingPairs>
    <vt:vector size="4" baseType="variant">
      <vt:variant>
        <vt:lpstr>Theme</vt:lpstr>
      </vt:variant>
      <vt:variant>
        <vt:i4>6</vt:i4>
      </vt:variant>
      <vt:variant>
        <vt:lpstr>Slide Titles</vt:lpstr>
      </vt:variant>
      <vt:variant>
        <vt:i4>31</vt:i4>
      </vt:variant>
    </vt:vector>
  </HeadingPairs>
  <TitlesOfParts>
    <vt:vector size="37" baseType="lpstr">
      <vt:lpstr>18 NSBA Running an Effective Meeting</vt:lpstr>
      <vt:lpstr>Custom Design</vt:lpstr>
      <vt:lpstr>1_Custom Design</vt:lpstr>
      <vt:lpstr>2_Custom Design</vt:lpstr>
      <vt:lpstr>3_Custom Design</vt:lpstr>
      <vt:lpstr>4_Custom Design</vt:lpstr>
      <vt:lpstr>Oversight VS Overstepping</vt:lpstr>
      <vt:lpstr>Define </vt:lpstr>
      <vt:lpstr>PowerPoint Presentation</vt:lpstr>
      <vt:lpstr>Talk at Tables!</vt:lpstr>
      <vt:lpstr>PowerPoint Presentation</vt:lpstr>
      <vt:lpstr>PowerPoint Presentation</vt:lpstr>
      <vt:lpstr> Describe the board’s oversight role?</vt:lpstr>
      <vt:lpstr>What does this look like to you? What do you think it is?</vt:lpstr>
      <vt:lpstr>What does it look like now? Can you tell me anything more?</vt:lpstr>
      <vt:lpstr>What does it look like now? </vt:lpstr>
      <vt:lpstr>Let’s Look at some Key Terms </vt:lpstr>
      <vt:lpstr>PowerPoint Presentation</vt:lpstr>
      <vt:lpstr>PowerPoint Presentation</vt:lpstr>
      <vt:lpstr>Management</vt:lpstr>
      <vt:lpstr>What is Oversight of Management?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Impact of Overstepping!</vt:lpstr>
      <vt:lpstr>Does Anyone know what this is? </vt:lpstr>
      <vt:lpstr>Oversight and Overstepping</vt:lpstr>
      <vt:lpstr>Good questions to ask</vt:lpstr>
    </vt:vector>
  </TitlesOfParts>
  <Manager/>
  <Company>AASB</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School Boards Role in   Personnel issues </dc:title>
  <dc:subject/>
  <dc:creator>timi tullis</dc:creator>
  <cp:keywords/>
  <dc:description/>
  <cp:lastModifiedBy>Lon Garrison</cp:lastModifiedBy>
  <cp:revision>103</cp:revision>
  <dcterms:created xsi:type="dcterms:W3CDTF">2009-10-23T18:26:40Z</dcterms:created>
  <dcterms:modified xsi:type="dcterms:W3CDTF">2020-02-08T21:57:28Z</dcterms:modified>
  <cp:category/>
</cp:coreProperties>
</file>