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7" r:id="rId1"/>
    <p:sldMasterId id="2147483840" r:id="rId2"/>
    <p:sldMasterId id="2147483780" r:id="rId3"/>
    <p:sldMasterId id="2147483792" r:id="rId4"/>
    <p:sldMasterId id="2147483804" r:id="rId5"/>
    <p:sldMasterId id="2147483816" r:id="rId6"/>
    <p:sldMasterId id="2147483828" r:id="rId7"/>
  </p:sldMasterIdLst>
  <p:notesMasterIdLst>
    <p:notesMasterId r:id="rId24"/>
  </p:notesMasterIdLst>
  <p:sldIdLst>
    <p:sldId id="273" r:id="rId8"/>
    <p:sldId id="287" r:id="rId9"/>
    <p:sldId id="274" r:id="rId10"/>
    <p:sldId id="284" r:id="rId11"/>
    <p:sldId id="283" r:id="rId12"/>
    <p:sldId id="277" r:id="rId13"/>
    <p:sldId id="279" r:id="rId14"/>
    <p:sldId id="271" r:id="rId15"/>
    <p:sldId id="282" r:id="rId16"/>
    <p:sldId id="268" r:id="rId17"/>
    <p:sldId id="269" r:id="rId18"/>
    <p:sldId id="285" r:id="rId19"/>
    <p:sldId id="286" r:id="rId20"/>
    <p:sldId id="272" r:id="rId21"/>
    <p:sldId id="280" r:id="rId22"/>
    <p:sldId id="281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30"/>
    <p:restoredTop sz="49275" autoAdjust="0"/>
  </p:normalViewPr>
  <p:slideViewPr>
    <p:cSldViewPr snapToGrid="0" snapToObjects="1">
      <p:cViewPr varScale="1">
        <p:scale>
          <a:sx n="42" d="100"/>
          <a:sy n="42" d="100"/>
        </p:scale>
        <p:origin x="116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71" d="100"/>
          <a:sy n="71" d="100"/>
        </p:scale>
        <p:origin x="2568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E16945-C1AC-5F43-9ABC-6EF3A9D05D15}" type="datetimeFigureOut">
              <a:rPr lang="en-US" smtClean="0"/>
              <a:t>1/24/20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3747FE-51AB-E14B-87D1-DFCEB89EF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4455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747FE-51AB-E14B-87D1-DFCEB89EF14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327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747FE-51AB-E14B-87D1-DFCEB89EF14A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1600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may seem way</a:t>
            </a:r>
            <a:r>
              <a:rPr lang="en-US" baseline="0" dirty="0"/>
              <a:t> into the weeds but this year this maybe especially important.</a:t>
            </a:r>
          </a:p>
          <a:p>
            <a:endParaRPr lang="en-US" baseline="0" dirty="0"/>
          </a:p>
          <a:p>
            <a:r>
              <a:rPr lang="en-US" baseline="0" dirty="0" err="1"/>
              <a:t>Gov</a:t>
            </a:r>
            <a:r>
              <a:rPr lang="en-US" baseline="0"/>
              <a:t> looking at formula driven programs add 110million per year</a:t>
            </a:r>
          </a:p>
          <a:p>
            <a:r>
              <a:rPr lang="en-US" baseline="0"/>
              <a:t> Medicare and Education</a:t>
            </a:r>
          </a:p>
          <a:p>
            <a:endParaRPr lang="en-US" baseline="0"/>
          </a:p>
          <a:p>
            <a:r>
              <a:rPr lang="en-US" baseline="0"/>
              <a:t>IDEAS</a:t>
            </a:r>
          </a:p>
          <a:p>
            <a:endParaRPr lang="en-US" baseline="0"/>
          </a:p>
          <a:p>
            <a:r>
              <a:rPr lang="en-US" baseline="0"/>
              <a:t>Contest, who can define terms?</a:t>
            </a:r>
          </a:p>
          <a:p>
            <a:r>
              <a:rPr lang="en-US" baseline="0"/>
              <a:t>Lightening session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747FE-51AB-E14B-87D1-DFCEB89EF14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5879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747FE-51AB-E14B-87D1-DFCEB89EF14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4022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747FE-51AB-E14B-87D1-DFCEB89EF14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3487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 realize that there is a great deal of information here and it may seem a bit into the weeds but hopefully the next time you hear some of these terms and see some of the numbers they will make a little of sense.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3747FE-51AB-E14B-87D1-DFCEB89EF14A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5515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747FE-51AB-E14B-87D1-DFCEB89EF14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739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3747FE-51AB-E14B-87D1-DFCEB89EF14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076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747FE-51AB-E14B-87D1-DFCEB89EF14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816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747FE-51AB-E14B-87D1-DFCEB89EF14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9861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747FE-51AB-E14B-87D1-DFCEB89EF14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920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747FE-51AB-E14B-87D1-DFCEB89EF14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3501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December: 1</a:t>
            </a:r>
            <a:r>
              <a:rPr lang="en-US" baseline="30000" dirty="0"/>
              <a:t>st</a:t>
            </a:r>
            <a:r>
              <a:rPr lang="en-US" dirty="0"/>
              <a:t> FY20 Budget Revision</a:t>
            </a:r>
          </a:p>
          <a:p>
            <a:r>
              <a:rPr lang="en-US" dirty="0"/>
              <a:t>January/Feb  2</a:t>
            </a:r>
            <a:r>
              <a:rPr lang="en-US" baseline="30000" dirty="0"/>
              <a:t>nd</a:t>
            </a:r>
            <a:r>
              <a:rPr lang="en-US" dirty="0"/>
              <a:t> FY 20 Budget Revision</a:t>
            </a:r>
          </a:p>
          <a:p>
            <a:r>
              <a:rPr lang="en-US" dirty="0"/>
              <a:t>April/May: 3</a:t>
            </a:r>
            <a:r>
              <a:rPr lang="en-US" baseline="30000" dirty="0"/>
              <a:t>rd</a:t>
            </a:r>
            <a:r>
              <a:rPr lang="en-US" dirty="0"/>
              <a:t> FY20 Budget Revision</a:t>
            </a:r>
          </a:p>
          <a:p>
            <a:r>
              <a:rPr lang="en-US" dirty="0"/>
              <a:t>End of June: Final FY20 Budget Revision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747FE-51AB-E14B-87D1-DFCEB89EF14A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2321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747FE-51AB-E14B-87D1-DFCEB89EF14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1257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747FE-51AB-E14B-87D1-DFCEB89EF14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230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214F3-1CCA-1840-962C-5C2611A0155C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78B-87CC-7D49-988F-A202EA5592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214F3-1CCA-1840-962C-5C2611A0155C}" type="datetimeFigureOut">
              <a:rPr lang="en-US" smtClean="0"/>
              <a:t>1/24/20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78B-87CC-7D49-988F-A202EA5592A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214F3-1CCA-1840-962C-5C2611A0155C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78B-87CC-7D49-988F-A202EA5592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214F3-1CCA-1840-962C-5C2611A0155C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78B-87CC-7D49-988F-A202EA5592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A655F-76EF-D747-8DC6-844B4D1F01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C95814-B0A8-4743-9D1E-9888DBDAFE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ED9FE-FE36-0344-A53E-F8B42E8F8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DE97E-335D-6141-B2A9-086D1EB6599F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7992E2-ADB8-5A42-B02D-7652D89F7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41A16C-4794-F64F-88FF-39A5909FE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758D-BE16-C74A-955B-7F56E7369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552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2EF62-F7DF-E542-81C9-8AF8F2A6B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DC1FE-3C28-4747-8221-14FC633F0B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C17C7-8CBF-994E-9B14-8C4CDC4BE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DE97E-335D-6141-B2A9-086D1EB6599F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B5448C-223C-C34C-93FE-C81F0E28D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46068B-A742-2D44-A015-9D2410E0F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758D-BE16-C74A-955B-7F56E7369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017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C1660-1FEE-4342-9A5F-76E39B3BF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B46B3A-1478-3A40-8C14-3B7B889AD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AB1BBC-B510-1642-8431-36BE7C500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DE97E-335D-6141-B2A9-086D1EB6599F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8AF3B7-A560-914A-A1DF-F3ACFB9B3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31B04-2C1C-8546-A4CB-668821798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758D-BE16-C74A-955B-7F56E7369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4034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B955F-46DE-BA49-AD9A-9427CCAC7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08C0DA-AAD8-5F40-996B-C25CD51FCC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F3349F-557C-8F4B-9C07-DE757BB515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B3FB08-2BF6-EF40-9609-14A764E98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DE97E-335D-6141-B2A9-086D1EB6599F}" type="datetimeFigureOut">
              <a:rPr lang="en-US" smtClean="0"/>
              <a:t>1/24/20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5C2EBF-5A0B-4A49-87FE-8CEA3670C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61944-B394-D44C-B0B0-A12BC4019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758D-BE16-C74A-955B-7F56E7369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313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E59BB-6F8B-504A-B9D8-1E59904A3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1811CC-E141-AF45-BD97-FC9A51044C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B4AC18-4687-214B-8ADD-DCAAB456C4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8203FD-59BB-A44F-B819-978D6D15B6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3F36F3-7C5A-A441-BD97-0FD5CF4E47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2112DF-8580-6F40-A2E1-3DCF07CC2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DE97E-335D-6141-B2A9-086D1EB6599F}" type="datetimeFigureOut">
              <a:rPr lang="en-US" smtClean="0"/>
              <a:t>1/24/20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78CCD-B9C9-4545-87DF-CF80BBEEB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F8F4BF-1B5A-8A44-AC5B-E3D8C26CA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758D-BE16-C74A-955B-7F56E7369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6500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CEB25-8DCF-D34A-8507-E08D5A029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858304-4E00-084F-B472-F798731FF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DE97E-335D-6141-B2A9-086D1EB6599F}" type="datetimeFigureOut">
              <a:rPr lang="en-US" smtClean="0"/>
              <a:t>1/24/20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5AB261-4FA1-9043-93E0-28FE10780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A04802-A469-BA43-BCAA-7007CE681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758D-BE16-C74A-955B-7F56E7369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8453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2C7462-FA4C-F54C-A266-7D0E4375A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DE97E-335D-6141-B2A9-086D1EB6599F}" type="datetimeFigureOut">
              <a:rPr lang="en-US" smtClean="0"/>
              <a:t>1/24/20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489F65-DC4C-084E-814F-EF96A2DA5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366170-F30E-9B45-9F6B-8262BD599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758D-BE16-C74A-955B-7F56E7369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28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214F3-1CCA-1840-962C-5C2611A0155C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78B-87CC-7D49-988F-A202EA5592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79E80-24F1-D348-A7CE-16F318427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F491C8-8A73-314E-BE29-FBEB23152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D29E2A-E2A7-D243-8E93-6BE0DF2972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D67913-A405-1940-81E7-E8C6523BF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DE97E-335D-6141-B2A9-086D1EB6599F}" type="datetimeFigureOut">
              <a:rPr lang="en-US" smtClean="0"/>
              <a:t>1/24/20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88C852-5F6D-5540-AA99-65CEF047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960BB8-4A37-4943-B342-A68774F30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758D-BE16-C74A-955B-7F56E7369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45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375DC-8FE8-5441-868A-73D7E4E06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E85AE1-783C-2D4A-8925-F4D4089AA3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ED673E-FFB6-6043-A48E-563FD64F1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EDADD0-C840-4648-8AEA-29B5875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DE97E-335D-6141-B2A9-086D1EB6599F}" type="datetimeFigureOut">
              <a:rPr lang="en-US" smtClean="0"/>
              <a:t>1/24/20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CB9C0A-EADB-8B4F-A872-5B6E75E91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EB353D-973F-ED4C-8B94-1934DAFDA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758D-BE16-C74A-955B-7F56E7369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5774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0D145-0F43-4C4A-A556-322200002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9E5D0B-0A1E-B54B-B25A-FDC1FFDB5E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5EB50B-1B07-AA49-84FC-5E0454205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DE97E-335D-6141-B2A9-086D1EB6599F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36BAC5-A450-A947-A810-F0948EA00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4FE8E-96A6-7446-B6B0-02961804E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758D-BE16-C74A-955B-7F56E7369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2966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347123-461A-024A-9BF4-8CB3A32D1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B64664-9EB3-ED4C-96D6-88129A5FF9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12361A-24A2-9B44-85CC-07B0191B1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DE97E-335D-6141-B2A9-086D1EB6599F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FF5C79-F7EE-424C-BB7F-A62FBB996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4C8C21-1C8F-574A-978D-CC429C9E1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758D-BE16-C74A-955B-7F56E7369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8294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0D74C-057F-F74D-B1FA-E0D0C0A22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D163BC-D071-8B4C-92FD-D4895E2DF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DE97E-335D-6141-B2A9-086D1EB6599F}" type="datetimeFigureOut">
              <a:rPr lang="en-US" smtClean="0"/>
              <a:t>1/24/20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272643-0F22-8141-9FC6-286591408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8BBAA9-D64E-7F42-983D-39EEC2BA9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758D-BE16-C74A-955B-7F56E7369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6163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391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02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836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966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2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214F3-1CCA-1840-962C-5C2611A0155C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78B-87CC-7D49-988F-A202EA5592A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951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835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7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718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852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055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391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02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836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96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214F3-1CCA-1840-962C-5C2611A0155C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78B-87CC-7D49-988F-A202EA5592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21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951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835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75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7181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8522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055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391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025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83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214F3-1CCA-1840-962C-5C2611A0155C}" type="datetimeFigureOut">
              <a:rPr lang="en-US" smtClean="0"/>
              <a:t>1/24/20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78B-87CC-7D49-988F-A202EA5592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9669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21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9515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8359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75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7181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8522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055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391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0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214F3-1CCA-1840-962C-5C2611A0155C}" type="datetimeFigureOut">
              <a:rPr lang="en-US" smtClean="0"/>
              <a:t>1/24/20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78B-87CC-7D49-988F-A202EA5592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8362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9669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218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9515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8359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75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7181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8522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055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39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214F3-1CCA-1840-962C-5C2611A0155C}" type="datetimeFigureOut">
              <a:rPr lang="en-US" smtClean="0"/>
              <a:t>1/24/20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78B-87CC-7D49-988F-A202EA5592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025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8362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9669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218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9515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8359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7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7181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8522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0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214F3-1CCA-1840-962C-5C2611A0155C}" type="datetimeFigureOut">
              <a:rPr lang="en-US" smtClean="0"/>
              <a:t>1/24/20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78B-87CC-7D49-988F-A202EA5592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214F3-1CCA-1840-962C-5C2611A0155C}" type="datetimeFigureOut">
              <a:rPr lang="en-US" smtClean="0"/>
              <a:t>1/24/20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78B-87CC-7D49-988F-A202EA5592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922214F3-1CCA-1840-962C-5C2611A0155C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A5C8778B-87CC-7D49-988F-A202EA5592A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ASB Logo-full color-horizontal-web@600px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868" y="5769364"/>
            <a:ext cx="2109600" cy="101260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234B61-BECA-9049-84E4-6FC23ECB3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91F1A1-A5E9-E141-83B8-2F8546E8E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B7D8FF-FB88-454A-B267-5BC7D0FB52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DE97E-335D-6141-B2A9-086D1EB6599F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32D9B6-AF62-3D44-8100-5015280D8D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0F10A6-D39A-1E4B-BBC2-DAB3BC3049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6758D-BE16-C74A-955B-7F56E7369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29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6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6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6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6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3DEF8-DAC9-FB45-9D92-DC856E330318}" type="datetimeFigureOut">
              <a:rPr lang="en-US" smtClean="0"/>
              <a:t>1/24/20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6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67076"/>
          </a:xfrm>
        </p:spPr>
        <p:txBody>
          <a:bodyPr>
            <a:noAutofit/>
          </a:bodyPr>
          <a:lstStyle/>
          <a:p>
            <a:pPr algn="r"/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959" y="596680"/>
            <a:ext cx="8411842" cy="492643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5400" b="1" dirty="0"/>
              <a:t>Your Role in the Budget Process; What You Need to Know</a:t>
            </a:r>
            <a:endParaRPr lang="en-US" dirty="0"/>
          </a:p>
          <a:p>
            <a:pPr marL="0" indent="0" algn="ctr">
              <a:buNone/>
            </a:pPr>
            <a:r>
              <a:rPr lang="en-US" b="1" dirty="0">
                <a:solidFill>
                  <a:srgbClr val="0000FF"/>
                </a:solidFill>
              </a:rPr>
              <a:t>Rich Carlson</a:t>
            </a:r>
          </a:p>
          <a:p>
            <a:pPr marL="0" indent="0" algn="ctr">
              <a:buNone/>
            </a:pPr>
            <a:r>
              <a:rPr lang="en-US" b="1" dirty="0">
                <a:solidFill>
                  <a:srgbClr val="0000FF"/>
                </a:solidFill>
              </a:rPr>
              <a:t>Board Support and Training Coordinator</a:t>
            </a:r>
          </a:p>
          <a:p>
            <a:pPr marL="0" indent="0" algn="ctr">
              <a:buNone/>
            </a:pPr>
            <a:r>
              <a:rPr lang="en-US" b="1" dirty="0">
                <a:solidFill>
                  <a:srgbClr val="0000FF"/>
                </a:solidFill>
              </a:rPr>
              <a:t>AASB </a:t>
            </a:r>
          </a:p>
          <a:p>
            <a:pPr marL="0" indent="0" algn="ctr">
              <a:buNone/>
            </a:pPr>
            <a:r>
              <a:rPr lang="en-US" dirty="0"/>
              <a:t> 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941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0000FF"/>
                </a:solidFill>
              </a:rPr>
              <a:t>TYPES OF FUNDS (GASB-54)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791" y="1500991"/>
            <a:ext cx="8465973" cy="48803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/>
              <a:t>     </a:t>
            </a:r>
            <a:r>
              <a:rPr lang="en-US" sz="3000" dirty="0">
                <a:solidFill>
                  <a:srgbClr val="0000FF"/>
                </a:solidFill>
              </a:rPr>
              <a:t>•</a:t>
            </a:r>
            <a:r>
              <a:rPr lang="en-US" sz="3000" u="sng" dirty="0">
                <a:solidFill>
                  <a:srgbClr val="0000FF"/>
                </a:solidFill>
              </a:rPr>
              <a:t>Non-Spendable</a:t>
            </a:r>
          </a:p>
          <a:p>
            <a:pPr marL="457200" lvl="1" indent="0">
              <a:buNone/>
            </a:pPr>
            <a:r>
              <a:rPr lang="en-US" sz="1800" i="1" dirty="0"/>
              <a:t>-Examples: inventory, fuel, endowments</a:t>
            </a:r>
          </a:p>
          <a:p>
            <a:pPr marL="457200" lvl="1" indent="0">
              <a:buNone/>
            </a:pPr>
            <a:r>
              <a:rPr lang="en-US" sz="3200" dirty="0">
                <a:solidFill>
                  <a:srgbClr val="0000FF"/>
                </a:solidFill>
              </a:rPr>
              <a:t>• </a:t>
            </a:r>
            <a:r>
              <a:rPr lang="en-US" sz="3200" u="sng" dirty="0">
                <a:solidFill>
                  <a:srgbClr val="0000FF"/>
                </a:solidFill>
              </a:rPr>
              <a:t>Restricted</a:t>
            </a:r>
          </a:p>
          <a:p>
            <a:pPr marL="457200" lvl="1" indent="0">
              <a:buNone/>
            </a:pPr>
            <a:r>
              <a:rPr lang="en-US" dirty="0"/>
              <a:t>-</a:t>
            </a:r>
            <a:r>
              <a:rPr lang="en-US" sz="1800" dirty="0"/>
              <a:t>Assigned a specific purpose by the provider.</a:t>
            </a:r>
          </a:p>
          <a:p>
            <a:pPr marL="457200" lvl="1" indent="0">
              <a:buNone/>
            </a:pPr>
            <a:r>
              <a:rPr lang="en-US" sz="1800" dirty="0"/>
              <a:t> </a:t>
            </a:r>
            <a:r>
              <a:rPr lang="en-US" sz="1800" i="1" dirty="0"/>
              <a:t>Example: grants and bond reimbursements</a:t>
            </a:r>
          </a:p>
          <a:p>
            <a:pPr marL="457200" lvl="1" indent="0">
              <a:buNone/>
            </a:pPr>
            <a:r>
              <a:rPr lang="en-US" sz="3200" dirty="0">
                <a:solidFill>
                  <a:srgbClr val="0000FF"/>
                </a:solidFill>
              </a:rPr>
              <a:t>•  </a:t>
            </a:r>
            <a:r>
              <a:rPr lang="en-US" sz="3200" u="sng" dirty="0">
                <a:solidFill>
                  <a:srgbClr val="0000FF"/>
                </a:solidFill>
              </a:rPr>
              <a:t>Assigned</a:t>
            </a:r>
            <a:r>
              <a:rPr lang="en-US" sz="3200" dirty="0">
                <a:solidFill>
                  <a:srgbClr val="0000FF"/>
                </a:solidFill>
              </a:rPr>
              <a:t>  </a:t>
            </a:r>
          </a:p>
          <a:p>
            <a:pPr marL="457200" lvl="1" indent="0">
              <a:buNone/>
            </a:pPr>
            <a:r>
              <a:rPr lang="en-US" sz="1800" dirty="0"/>
              <a:t>-Assigned a specific purpose by the action of the governing board. </a:t>
            </a:r>
            <a:r>
              <a:rPr lang="en-US" sz="1800" i="1" dirty="0"/>
              <a:t>Example: capital projects, major maintenance, to be used for foreseeable future expenses</a:t>
            </a:r>
            <a:endParaRPr lang="en-US" sz="1800" dirty="0"/>
          </a:p>
          <a:p>
            <a:pPr marL="457200" lvl="1" indent="0">
              <a:buNone/>
            </a:pPr>
            <a:r>
              <a:rPr lang="en-US" sz="3200" dirty="0">
                <a:solidFill>
                  <a:srgbClr val="0000FF"/>
                </a:solidFill>
              </a:rPr>
              <a:t>• </a:t>
            </a:r>
            <a:r>
              <a:rPr lang="en-US" sz="3200" u="sng" dirty="0">
                <a:solidFill>
                  <a:srgbClr val="0000FF"/>
                </a:solidFill>
              </a:rPr>
              <a:t>Unassigned</a:t>
            </a:r>
            <a:endParaRPr lang="en-US" sz="3200" dirty="0">
              <a:solidFill>
                <a:srgbClr val="0000FF"/>
              </a:solidFill>
            </a:endParaRPr>
          </a:p>
          <a:p>
            <a:pPr marL="457200" lvl="1" indent="0">
              <a:buNone/>
            </a:pPr>
            <a:r>
              <a:rPr lang="en-US" sz="1800" dirty="0"/>
              <a:t>-Need for general operations often known as the general fund (and subject to 10% carry-over restriction)</a:t>
            </a:r>
          </a:p>
        </p:txBody>
      </p:sp>
    </p:spTree>
    <p:extLst>
      <p:ext uri="{BB962C8B-B14F-4D97-AF65-F5344CB8AC3E}">
        <p14:creationId xmlns:p14="http://schemas.microsoft.com/office/powerpoint/2010/main" val="2686652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612596"/>
          </a:xfrm>
        </p:spPr>
        <p:txBody>
          <a:bodyPr/>
          <a:lstStyle/>
          <a:p>
            <a:r>
              <a:rPr lang="en-US" b="1" u="sng" dirty="0">
                <a:solidFill>
                  <a:srgbClr val="0000FF"/>
                </a:solidFill>
              </a:rPr>
              <a:t>GENERAL BUDGETING TERMS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768" y="720172"/>
            <a:ext cx="4445328" cy="5656535"/>
          </a:xfrm>
        </p:spPr>
        <p:txBody>
          <a:bodyPr>
            <a:normAutofit/>
          </a:bodyPr>
          <a:lstStyle/>
          <a:p>
            <a:r>
              <a:rPr lang="en-US" sz="2400" b="1" u="sng" dirty="0">
                <a:solidFill>
                  <a:srgbClr val="0000FF"/>
                </a:solidFill>
              </a:rPr>
              <a:t>General Fund</a:t>
            </a:r>
            <a:r>
              <a:rPr lang="en-US" dirty="0">
                <a:solidFill>
                  <a:srgbClr val="0000FF"/>
                </a:solidFill>
              </a:rPr>
              <a:t>: </a:t>
            </a:r>
            <a:r>
              <a:rPr lang="en-US" sz="2400" dirty="0"/>
              <a:t>comprised of the Foundation, local contribution, some federal funds (Impact Aid, E-rate), income, and miscellaneous local receipts.</a:t>
            </a:r>
          </a:p>
          <a:p>
            <a:r>
              <a:rPr lang="en-US" b="1" u="sng" dirty="0">
                <a:solidFill>
                  <a:srgbClr val="0000FF"/>
                </a:solidFill>
              </a:rPr>
              <a:t>Required Local Effort</a:t>
            </a:r>
          </a:p>
          <a:p>
            <a:r>
              <a:rPr lang="en-US" sz="2400" dirty="0"/>
              <a:t>The amount that cities and boroughs must contribute to local education.</a:t>
            </a:r>
          </a:p>
          <a:p>
            <a:pPr lvl="1"/>
            <a:endParaRPr lang="en-US" sz="1200" b="1" dirty="0"/>
          </a:p>
          <a:p>
            <a:pPr lvl="1"/>
            <a:endParaRPr lang="en-US" sz="1400" dirty="0"/>
          </a:p>
          <a:p>
            <a:pPr lvl="1"/>
            <a:endParaRPr lang="en-US" sz="1800" dirty="0"/>
          </a:p>
        </p:txBody>
      </p:sp>
      <p:pic>
        <p:nvPicPr>
          <p:cNvPr id="4" name="Picture 3" descr="775-chalk-board-terms-01 (1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255" y="1283527"/>
            <a:ext cx="4476879" cy="257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354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387" y="-273950"/>
            <a:ext cx="7992382" cy="916573"/>
          </a:xfrm>
        </p:spPr>
        <p:txBody>
          <a:bodyPr/>
          <a:lstStyle/>
          <a:p>
            <a:r>
              <a:rPr lang="en-US" b="1" u="sng">
                <a:solidFill>
                  <a:srgbClr val="0000FF"/>
                </a:solidFill>
              </a:rPr>
              <a:t>TERMS TO KNOW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928510"/>
            <a:ext cx="8042276" cy="5015090"/>
          </a:xfrm>
        </p:spPr>
        <p:txBody>
          <a:bodyPr>
            <a:normAutofit lnSpcReduction="10000"/>
          </a:bodyPr>
          <a:lstStyle/>
          <a:p>
            <a:pPr lvl="1"/>
            <a:r>
              <a:rPr lang="en-US" sz="2000"/>
              <a:t>On-behalf</a:t>
            </a:r>
          </a:p>
          <a:p>
            <a:pPr marL="685800" lvl="2" indent="0">
              <a:buNone/>
            </a:pPr>
            <a:r>
              <a:rPr lang="en-US" sz="1800">
                <a:solidFill>
                  <a:srgbClr val="0000FF"/>
                </a:solidFill>
              </a:rPr>
              <a:t>In and Out funding of the retirement unfunded liability  </a:t>
            </a:r>
          </a:p>
          <a:p>
            <a:pPr lvl="1"/>
            <a:r>
              <a:rPr lang="en-US" sz="2000"/>
              <a:t>Supplanting </a:t>
            </a:r>
          </a:p>
          <a:p>
            <a:pPr marL="685800" lvl="2" indent="0">
              <a:buNone/>
            </a:pPr>
            <a:r>
              <a:rPr lang="en-US" sz="1800"/>
              <a:t> </a:t>
            </a:r>
            <a:r>
              <a:rPr lang="en-US" sz="1800">
                <a:solidFill>
                  <a:srgbClr val="0000FF"/>
                </a:solidFill>
              </a:rPr>
              <a:t>Using Grant funds to pay for what had been paid out of the general fund</a:t>
            </a:r>
            <a:endParaRPr lang="en-US" sz="1800" b="1">
              <a:solidFill>
                <a:srgbClr val="0000FF"/>
              </a:solidFill>
            </a:endParaRPr>
          </a:p>
          <a:p>
            <a:pPr lvl="1"/>
            <a:r>
              <a:rPr lang="en-US" sz="2000" b="1">
                <a:solidFill>
                  <a:srgbClr val="0000FF"/>
                </a:solidFill>
              </a:rPr>
              <a:t>       District Cost Factor –Meant to address geographic cost differences (2005 ISER Study)</a:t>
            </a:r>
          </a:p>
          <a:p>
            <a:pPr lvl="1"/>
            <a:r>
              <a:rPr lang="en-US" sz="2000"/>
              <a:t>Quality Schools Grant </a:t>
            </a:r>
          </a:p>
          <a:p>
            <a:pPr marL="685800" lvl="2" indent="0">
              <a:buNone/>
            </a:pPr>
            <a:r>
              <a:rPr lang="en-US" sz="1800" b="1">
                <a:solidFill>
                  <a:srgbClr val="0000FF"/>
                </a:solidFill>
              </a:rPr>
              <a:t>$16 per student</a:t>
            </a:r>
          </a:p>
          <a:p>
            <a:pPr lvl="1"/>
            <a:r>
              <a:rPr lang="en-US" sz="2000"/>
              <a:t>BSA </a:t>
            </a:r>
          </a:p>
          <a:p>
            <a:pPr marL="349250" lvl="1" indent="0">
              <a:buNone/>
            </a:pPr>
            <a:r>
              <a:rPr lang="en-US" sz="2000"/>
              <a:t>	 </a:t>
            </a:r>
            <a:r>
              <a:rPr lang="en-US" sz="2000" b="1">
                <a:solidFill>
                  <a:srgbClr val="0000FF"/>
                </a:solidFill>
              </a:rPr>
              <a:t>$5,930</a:t>
            </a:r>
          </a:p>
          <a:p>
            <a:pPr lvl="1"/>
            <a:r>
              <a:rPr lang="en-US" sz="2000"/>
              <a:t>ADM</a:t>
            </a:r>
          </a:p>
          <a:p>
            <a:pPr marL="349250" lvl="1" indent="0">
              <a:buNone/>
            </a:pPr>
            <a:r>
              <a:rPr lang="en-US" sz="2000" b="1">
                <a:solidFill>
                  <a:srgbClr val="0000FF"/>
                </a:solidFill>
              </a:rPr>
              <a:t>	Average daily membership (October 20 day count)</a:t>
            </a:r>
          </a:p>
          <a:p>
            <a:pPr lvl="1"/>
            <a:r>
              <a:rPr lang="en-US" sz="2000"/>
              <a:t>School Size Factor</a:t>
            </a:r>
          </a:p>
          <a:p>
            <a:pPr marL="349250" lvl="1" indent="0">
              <a:buNone/>
            </a:pPr>
            <a:r>
              <a:rPr lang="en-US" sz="2000">
                <a:solidFill>
                  <a:srgbClr val="0000FF"/>
                </a:solidFill>
              </a:rPr>
              <a:t>Factor  </a:t>
            </a:r>
            <a:r>
              <a:rPr lang="en-US" sz="2000" b="1">
                <a:solidFill>
                  <a:srgbClr val="0000FF"/>
                </a:solidFill>
              </a:rPr>
              <a:t>0-10=no school:  10-100= 1 school:  101-425 = 2 schools:  425+</a:t>
            </a:r>
            <a:endParaRPr lang="en-US" sz="2000">
              <a:solidFill>
                <a:srgbClr val="0000FF"/>
              </a:solidFill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453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875552"/>
          </a:xfrm>
        </p:spPr>
        <p:txBody>
          <a:bodyPr/>
          <a:lstStyle/>
          <a:p>
            <a:r>
              <a:rPr lang="en-US" b="1" u="sng">
                <a:solidFill>
                  <a:srgbClr val="0000FF"/>
                </a:solidFill>
              </a:rPr>
              <a:t>TERMS cont.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983128"/>
            <a:ext cx="8042276" cy="5666640"/>
          </a:xfrm>
        </p:spPr>
        <p:txBody>
          <a:bodyPr>
            <a:normAutofit lnSpcReduction="10000"/>
          </a:bodyPr>
          <a:lstStyle/>
          <a:p>
            <a:pPr lvl="1"/>
            <a:r>
              <a:rPr lang="en-US" sz="2000"/>
              <a:t>Hold Harmless </a:t>
            </a:r>
          </a:p>
          <a:p>
            <a:pPr marL="349250" lvl="1" indent="0">
              <a:buNone/>
            </a:pPr>
            <a:r>
              <a:rPr lang="en-US" sz="2000">
                <a:solidFill>
                  <a:srgbClr val="0000FF"/>
                </a:solidFill>
              </a:rPr>
              <a:t>	 </a:t>
            </a:r>
            <a:r>
              <a:rPr lang="en-US" sz="2000" b="1">
                <a:solidFill>
                  <a:srgbClr val="0000FF"/>
                </a:solidFill>
              </a:rPr>
              <a:t>If enrollment drops by 5% or more</a:t>
            </a:r>
            <a:endParaRPr lang="en-US" sz="2000">
              <a:solidFill>
                <a:srgbClr val="0000FF"/>
              </a:solidFill>
            </a:endParaRPr>
          </a:p>
          <a:p>
            <a:pPr lvl="1"/>
            <a:r>
              <a:rPr lang="en-US" sz="2000"/>
              <a:t>Special Needs Factor </a:t>
            </a:r>
          </a:p>
          <a:p>
            <a:pPr marL="349250" lvl="1" indent="0">
              <a:buNone/>
            </a:pPr>
            <a:r>
              <a:rPr lang="en-US" sz="2000">
                <a:solidFill>
                  <a:srgbClr val="0000FF"/>
                </a:solidFill>
              </a:rPr>
              <a:t>	 </a:t>
            </a:r>
            <a:r>
              <a:rPr lang="en-US" sz="2000" b="1">
                <a:solidFill>
                  <a:srgbClr val="0000FF"/>
                </a:solidFill>
              </a:rPr>
              <a:t>x 1.2</a:t>
            </a:r>
          </a:p>
          <a:p>
            <a:pPr lvl="1"/>
            <a:r>
              <a:rPr lang="en-US" sz="2000"/>
              <a:t>Intensive Count </a:t>
            </a:r>
          </a:p>
          <a:p>
            <a:pPr marL="349250" lvl="1" indent="0">
              <a:buNone/>
            </a:pPr>
            <a:r>
              <a:rPr lang="en-US" sz="2000" b="1">
                <a:solidFill>
                  <a:srgbClr val="0000FF"/>
                </a:solidFill>
              </a:rPr>
              <a:t>	x 13                    </a:t>
            </a:r>
          </a:p>
          <a:p>
            <a:pPr lvl="1"/>
            <a:r>
              <a:rPr lang="en-US" sz="2000"/>
              <a:t>CTE Factor	</a:t>
            </a:r>
          </a:p>
          <a:p>
            <a:pPr marL="349250" lvl="1" indent="0">
              <a:buNone/>
            </a:pPr>
            <a:r>
              <a:rPr lang="en-US" sz="2000" b="1">
                <a:solidFill>
                  <a:srgbClr val="0000FF"/>
                </a:solidFill>
              </a:rPr>
              <a:t>	</a:t>
            </a:r>
            <a:r>
              <a:rPr lang="en-US" sz="1800" b="1">
                <a:solidFill>
                  <a:srgbClr val="0000FF"/>
                </a:solidFill>
              </a:rPr>
              <a:t>x 1.015</a:t>
            </a:r>
          </a:p>
          <a:p>
            <a:pPr lvl="1"/>
            <a:r>
              <a:rPr lang="en-US" sz="2000"/>
              <a:t>Correspondence Count </a:t>
            </a:r>
          </a:p>
          <a:p>
            <a:pPr marL="349250" lvl="1" indent="0">
              <a:buNone/>
            </a:pPr>
            <a:r>
              <a:rPr lang="en-US" sz="2000" b="1">
                <a:solidFill>
                  <a:srgbClr val="0000FF"/>
                </a:solidFill>
              </a:rPr>
              <a:t>	90%</a:t>
            </a:r>
          </a:p>
          <a:p>
            <a:pPr lvl="1"/>
            <a:r>
              <a:rPr lang="en-US" sz="2000"/>
              <a:t>Adjusted ADM </a:t>
            </a:r>
          </a:p>
          <a:p>
            <a:pPr marL="349250" lvl="1" indent="0">
              <a:buNone/>
            </a:pPr>
            <a:r>
              <a:rPr lang="en-US" sz="2000" b="1">
                <a:solidFill>
                  <a:srgbClr val="0000FF"/>
                </a:solidFill>
              </a:rPr>
              <a:t>	after all multipliers</a:t>
            </a:r>
          </a:p>
          <a:p>
            <a:pPr lvl="1"/>
            <a:r>
              <a:rPr lang="en-US" sz="2000"/>
              <a:t>Basic Need</a:t>
            </a:r>
          </a:p>
          <a:p>
            <a:pPr marL="349250" lvl="1" indent="0">
              <a:buNone/>
            </a:pPr>
            <a:r>
              <a:rPr lang="en-US" sz="2000"/>
              <a:t>	 </a:t>
            </a:r>
            <a:r>
              <a:rPr lang="en-US" sz="2000" b="1">
                <a:solidFill>
                  <a:srgbClr val="0000FF"/>
                </a:solidFill>
              </a:rPr>
              <a:t>needed to run district</a:t>
            </a:r>
          </a:p>
          <a:p>
            <a:pPr lvl="1"/>
            <a:r>
              <a:rPr lang="en-US" sz="2000"/>
              <a:t>State Entitlement </a:t>
            </a:r>
          </a:p>
          <a:p>
            <a:pPr marL="349250" lvl="1" indent="0">
              <a:buNone/>
            </a:pPr>
            <a:r>
              <a:rPr lang="en-US" sz="2000" b="1">
                <a:solidFill>
                  <a:srgbClr val="0000FF"/>
                </a:solidFill>
              </a:rPr>
              <a:t>	Basic need – Local Effort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1620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>
                <a:solidFill>
                  <a:srgbClr val="0000FF"/>
                </a:solidFill>
              </a:rPr>
              <a:t>FOUNDATION FORMULA EXAMPLE: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839" y="1532179"/>
            <a:ext cx="8929911" cy="5001306"/>
          </a:xfrm>
        </p:spPr>
        <p:txBody>
          <a:bodyPr>
            <a:normAutofit/>
          </a:bodyPr>
          <a:lstStyle/>
          <a:p>
            <a:endParaRPr lang="en-US" sz="160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sz="1600">
              <a:solidFill>
                <a:srgbClr val="000000"/>
              </a:solidFill>
            </a:endParaRPr>
          </a:p>
        </p:txBody>
      </p:sp>
      <p:pic>
        <p:nvPicPr>
          <p:cNvPr id="4" name="Picture 3" descr="Screen Shot 2020-01-06 at 4.49.26 P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340" y="1444532"/>
            <a:ext cx="7319128" cy="452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661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697A8-610A-AE46-B360-5A51BE4E1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>
                <a:solidFill>
                  <a:srgbClr val="0000FF"/>
                </a:solidFill>
              </a:rPr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BC0E89-4622-734C-B82A-2C68D7B8D0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275" y="1600201"/>
            <a:ext cx="8042276" cy="4043327"/>
          </a:xfrm>
        </p:spPr>
        <p:txBody>
          <a:bodyPr>
            <a:normAutofit/>
          </a:bodyPr>
          <a:lstStyle/>
          <a:p>
            <a:r>
              <a:rPr lang="en-US" dirty="0"/>
              <a:t>All budgets are </a:t>
            </a:r>
            <a:r>
              <a:rPr lang="en-US" dirty="0">
                <a:solidFill>
                  <a:srgbClr val="0000FF"/>
                </a:solidFill>
              </a:rPr>
              <a:t>based on projections</a:t>
            </a:r>
          </a:p>
          <a:p>
            <a:r>
              <a:rPr lang="en-US" dirty="0"/>
              <a:t>Budgets are </a:t>
            </a:r>
            <a:r>
              <a:rPr lang="en-US" dirty="0">
                <a:solidFill>
                  <a:srgbClr val="0000FF"/>
                </a:solidFill>
              </a:rPr>
              <a:t>moving targets </a:t>
            </a:r>
            <a:r>
              <a:rPr lang="en-US" dirty="0"/>
              <a:t>and must be revisited </a:t>
            </a:r>
          </a:p>
          <a:p>
            <a:r>
              <a:rPr lang="en-US" dirty="0"/>
              <a:t>Understanding the </a:t>
            </a:r>
            <a:r>
              <a:rPr lang="en-US" dirty="0">
                <a:solidFill>
                  <a:srgbClr val="0000FF"/>
                </a:solidFill>
              </a:rPr>
              <a:t>terms</a:t>
            </a:r>
            <a:r>
              <a:rPr lang="en-US" dirty="0"/>
              <a:t> are key in understanding the </a:t>
            </a:r>
            <a:r>
              <a:rPr lang="en-US" dirty="0">
                <a:solidFill>
                  <a:srgbClr val="0000FF"/>
                </a:solidFill>
              </a:rPr>
              <a:t>Foundation Formula</a:t>
            </a:r>
          </a:p>
          <a:p>
            <a:r>
              <a:rPr lang="en-US" dirty="0">
                <a:solidFill>
                  <a:srgbClr val="0000FF"/>
                </a:solidFill>
              </a:rPr>
              <a:t>Boards pass budgets and superintendents manages budgets</a:t>
            </a:r>
          </a:p>
          <a:p>
            <a:r>
              <a:rPr lang="en-US" dirty="0">
                <a:solidFill>
                  <a:srgbClr val="0000FF"/>
                </a:solidFill>
              </a:rPr>
              <a:t>The two driving forces in budgeting are enrollments which drives revenues and staffing which drives expenditures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2237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8C0A1-6410-BC49-B5FB-494E02DDC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0000FF"/>
                </a:solidFill>
              </a:rPr>
              <a:t>Contact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5D8E3A-CAA8-FD49-BA64-B2B479F33F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If you have questions, please feel free to contact me:</a:t>
            </a:r>
          </a:p>
          <a:p>
            <a:r>
              <a:rPr lang="en-US" dirty="0"/>
              <a:t>Rich Carlson </a:t>
            </a:r>
          </a:p>
          <a:p>
            <a:r>
              <a:rPr lang="en-US" dirty="0" err="1"/>
              <a:t>rcarlson.aasb.org</a:t>
            </a:r>
            <a:endParaRPr lang="en-US" dirty="0"/>
          </a:p>
          <a:p>
            <a:r>
              <a:rPr lang="en-US" dirty="0"/>
              <a:t>463-1681</a:t>
            </a:r>
          </a:p>
        </p:txBody>
      </p:sp>
    </p:spTree>
    <p:extLst>
      <p:ext uri="{BB962C8B-B14F-4D97-AF65-F5344CB8AC3E}">
        <p14:creationId xmlns:p14="http://schemas.microsoft.com/office/powerpoint/2010/main" val="3835220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ED936-0063-7F44-9802-629B6EE02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280830-D949-C443-A9F8-2C9A6E0564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the Boards job to approve the  budget (and budget revisions) based on district goals, priorities and the strategic plan. </a:t>
            </a:r>
          </a:p>
          <a:p>
            <a:r>
              <a:rPr lang="en-US" dirty="0"/>
              <a:t>It is the superintendent’s job to manage the budget.</a:t>
            </a:r>
          </a:p>
        </p:txBody>
      </p:sp>
    </p:spTree>
    <p:extLst>
      <p:ext uri="{BB962C8B-B14F-4D97-AF65-F5344CB8AC3E}">
        <p14:creationId xmlns:p14="http://schemas.microsoft.com/office/powerpoint/2010/main" val="2669687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596788"/>
          </a:xfrm>
        </p:spPr>
        <p:txBody>
          <a:bodyPr/>
          <a:lstStyle/>
          <a:p>
            <a:r>
              <a:rPr lang="en-US" sz="4800" b="1" u="sng" dirty="0">
                <a:solidFill>
                  <a:srgbClr val="0000FF"/>
                </a:solidFill>
              </a:rPr>
              <a:t>Focus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>
          <a:xfrm>
            <a:off x="533398" y="1208661"/>
            <a:ext cx="4079545" cy="5400722"/>
          </a:xfrm>
        </p:spPr>
        <p:txBody>
          <a:bodyPr>
            <a:normAutofit fontScale="92500" lnSpcReduction="10000"/>
          </a:bodyPr>
          <a:lstStyle/>
          <a:p>
            <a:pPr marL="285750" indent="-285750" algn="l">
              <a:buFont typeface="Arial"/>
              <a:buChar char="•"/>
            </a:pPr>
            <a:r>
              <a:rPr lang="en-US" sz="3300" dirty="0"/>
              <a:t>To provide a </a:t>
            </a:r>
            <a:r>
              <a:rPr lang="en-US" sz="3300" b="1" dirty="0">
                <a:solidFill>
                  <a:srgbClr val="0000FF"/>
                </a:solidFill>
              </a:rPr>
              <a:t>general understanding</a:t>
            </a:r>
            <a:r>
              <a:rPr lang="en-US" sz="3300" dirty="0"/>
              <a:t> of the budget process. </a:t>
            </a:r>
          </a:p>
          <a:p>
            <a:pPr marL="285750" indent="-285750" algn="l">
              <a:buFont typeface="Arial"/>
              <a:buChar char="•"/>
            </a:pPr>
            <a:r>
              <a:rPr lang="en-US" sz="3300" dirty="0"/>
              <a:t>Budget terms, timing and the </a:t>
            </a:r>
            <a:r>
              <a:rPr lang="en-US" sz="3300" b="1" dirty="0">
                <a:solidFill>
                  <a:srgbClr val="0000FF"/>
                </a:solidFill>
              </a:rPr>
              <a:t>state foundation formula </a:t>
            </a:r>
            <a:r>
              <a:rPr lang="en-US" sz="3300" dirty="0"/>
              <a:t>will be empathized.</a:t>
            </a:r>
          </a:p>
          <a:p>
            <a:pPr marL="285750" indent="-285750" algn="l">
              <a:buFont typeface="Arial"/>
              <a:buChar char="•"/>
            </a:pPr>
            <a:r>
              <a:rPr lang="en-US" sz="3300" dirty="0"/>
              <a:t>Understanding the </a:t>
            </a:r>
            <a:r>
              <a:rPr lang="en-US" sz="3300" b="1" dirty="0">
                <a:solidFill>
                  <a:srgbClr val="0000FF"/>
                </a:solidFill>
              </a:rPr>
              <a:t>foundation may be especially important </a:t>
            </a:r>
            <a:r>
              <a:rPr lang="en-US" sz="3300" dirty="0"/>
              <a:t>during this legislative session. </a:t>
            </a:r>
          </a:p>
          <a:p>
            <a:endParaRPr lang="en-US" dirty="0"/>
          </a:p>
        </p:txBody>
      </p:sp>
      <p:pic>
        <p:nvPicPr>
          <p:cNvPr id="9" name="Picture Placeholder 8" descr="Energy-Budget.jpg"/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35" r="20601" b="2317"/>
          <a:stretch/>
        </p:blipFill>
        <p:spPr>
          <a:xfrm>
            <a:off x="4612943" y="443578"/>
            <a:ext cx="4491551" cy="4911247"/>
          </a:xfrm>
        </p:spPr>
      </p:pic>
    </p:spTree>
    <p:extLst>
      <p:ext uri="{BB962C8B-B14F-4D97-AF65-F5344CB8AC3E}">
        <p14:creationId xmlns:p14="http://schemas.microsoft.com/office/powerpoint/2010/main" val="417879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EAE70-F1BC-5243-81F7-14B7EA48B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u="sng" dirty="0">
                <a:solidFill>
                  <a:srgbClr val="0000FF"/>
                </a:solidFill>
              </a:rPr>
              <a:t>Revenues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8F0873-D081-A849-802E-2BE23A1E66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275" y="1600201"/>
            <a:ext cx="6427783" cy="48255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Revenues are generally made up of: </a:t>
            </a:r>
          </a:p>
          <a:p>
            <a:r>
              <a:rPr lang="en-US" dirty="0"/>
              <a:t>State Foundation</a:t>
            </a:r>
          </a:p>
          <a:p>
            <a:r>
              <a:rPr lang="en-US" dirty="0"/>
              <a:t>Required local contribution (Impact Aide for REAA’s)</a:t>
            </a:r>
          </a:p>
          <a:p>
            <a:r>
              <a:rPr lang="en-US" dirty="0"/>
              <a:t>Federal Funds (like E-Rate) Note: these funds are generally restricted)</a:t>
            </a:r>
          </a:p>
          <a:p>
            <a:r>
              <a:rPr lang="en-US" dirty="0"/>
              <a:t>Misc. </a:t>
            </a:r>
          </a:p>
          <a:p>
            <a:pPr lvl="1"/>
            <a:r>
              <a:rPr lang="en-US" dirty="0"/>
              <a:t>Local income</a:t>
            </a:r>
          </a:p>
          <a:p>
            <a:pPr lvl="1"/>
            <a:r>
              <a:rPr lang="en-US" dirty="0"/>
              <a:t>Rent</a:t>
            </a:r>
          </a:p>
          <a:p>
            <a:pPr marL="349250" lvl="1" indent="0">
              <a:buNone/>
            </a:pPr>
            <a:endParaRPr lang="en-US" dirty="0"/>
          </a:p>
          <a:p>
            <a:pPr marL="349250" lvl="1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164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DFDF4-11F7-4449-A483-F42F0C342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b="1" u="sng" dirty="0">
                <a:solidFill>
                  <a:srgbClr val="0000FF"/>
                </a:solidFill>
              </a:rPr>
              <a:t>Expenditures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03A8E6-BE1E-C843-851B-50503487DB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7107" y="1600201"/>
            <a:ext cx="5684443" cy="43434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Often much of the attention is on the expenditures side, the fact is most of the expenditures are predetermined. </a:t>
            </a:r>
          </a:p>
          <a:p>
            <a:r>
              <a:rPr lang="en-US" dirty="0"/>
              <a:t>In most districts about 80% to 85% of cost are in salaries and benefits (assuming a stable staff) </a:t>
            </a:r>
          </a:p>
          <a:p>
            <a:r>
              <a:rPr lang="en-US" dirty="0"/>
              <a:t>Another 5% to 10% are fixed costs such as heating fuel, property insurance and needed maintenance.</a:t>
            </a:r>
          </a:p>
          <a:p>
            <a:r>
              <a:rPr lang="en-US" dirty="0"/>
              <a:t>Only 5% to 10% is really discretionary.</a:t>
            </a:r>
          </a:p>
          <a:p>
            <a:endParaRPr lang="en-US" dirty="0"/>
          </a:p>
        </p:txBody>
      </p:sp>
      <p:pic>
        <p:nvPicPr>
          <p:cNvPr id="4" name="Picture 3" descr="Expenditures-TAXSCA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44" y="1600200"/>
            <a:ext cx="2438400" cy="2157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228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0000FF"/>
                </a:solidFill>
              </a:rPr>
              <a:t>Timeline</a:t>
            </a:r>
            <a:r>
              <a:rPr lang="en-US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600201"/>
            <a:ext cx="8042276" cy="2288727"/>
          </a:xfrm>
        </p:spPr>
        <p:txBody>
          <a:bodyPr/>
          <a:lstStyle/>
          <a:p>
            <a:r>
              <a:rPr lang="en-US" dirty="0"/>
              <a:t>October Student Count</a:t>
            </a:r>
          </a:p>
          <a:p>
            <a:pPr lvl="1"/>
            <a:r>
              <a:rPr lang="en-US" dirty="0"/>
              <a:t>20 days in October</a:t>
            </a:r>
          </a:p>
          <a:p>
            <a:pPr lvl="1"/>
            <a:r>
              <a:rPr lang="en-US" dirty="0"/>
              <a:t>Always ending the last Friday in October (OASIS)</a:t>
            </a:r>
          </a:p>
          <a:p>
            <a:pPr lvl="1"/>
            <a:r>
              <a:rPr lang="en-US" dirty="0"/>
              <a:t>Report due to DEED first week of November for Foundation Funding</a:t>
            </a:r>
          </a:p>
        </p:txBody>
      </p:sp>
      <p:pic>
        <p:nvPicPr>
          <p:cNvPr id="5" name="Picture 4" descr="tim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74" y="3888928"/>
            <a:ext cx="7832725" cy="192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112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>
                <a:solidFill>
                  <a:srgbClr val="0000FF"/>
                </a:solidFill>
              </a:rPr>
              <a:t>Budgets are moving targets and need to monitored and revised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6" y="1689130"/>
            <a:ext cx="6010444" cy="3299697"/>
          </a:xfrm>
        </p:spPr>
        <p:txBody>
          <a:bodyPr/>
          <a:lstStyle/>
          <a:p>
            <a:pPr marL="0" indent="0">
              <a:buNone/>
            </a:pPr>
            <a:endParaRPr lang="en-US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revisio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954" y="2986934"/>
            <a:ext cx="5215492" cy="351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11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0000FF"/>
                </a:solidFill>
              </a:rPr>
              <a:t>Estimates and Assumptions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791" y="1444532"/>
            <a:ext cx="8066447" cy="2351770"/>
          </a:xfrm>
        </p:spPr>
        <p:txBody>
          <a:bodyPr>
            <a:noAutofit/>
          </a:bodyPr>
          <a:lstStyle/>
          <a:p>
            <a:r>
              <a:rPr lang="en-US" dirty="0"/>
              <a:t>All budgets require a certain amount of estimates/assumptions/projections such as:</a:t>
            </a:r>
          </a:p>
          <a:p>
            <a:pPr lvl="3"/>
            <a:r>
              <a:rPr lang="en-US" sz="2000" dirty="0">
                <a:solidFill>
                  <a:srgbClr val="FF0000"/>
                </a:solidFill>
              </a:rPr>
              <a:t>Can you provide some examples of what estimates and assumptions go into creating a budget?</a:t>
            </a:r>
          </a:p>
          <a:p>
            <a:pPr marL="457200" lvl="1" indent="0">
              <a:buNone/>
            </a:pPr>
            <a:endParaRPr lang="en-US" sz="1800" dirty="0"/>
          </a:p>
        </p:txBody>
      </p:sp>
      <p:pic>
        <p:nvPicPr>
          <p:cNvPr id="5" name="Picture 4" descr="set-your-budget-pencil-means-writing-meaning-financial-goals-4024014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66" y="3353556"/>
            <a:ext cx="4749252" cy="3944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035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96077-4167-4342-A300-13CB6B0D4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0000FF"/>
                </a:solidFill>
              </a:rPr>
              <a:t>Assumptions, Estimates and Projections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05578-EC90-D04D-8E3C-6272E10FD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Examples of assumptions, estimates and projections:</a:t>
            </a:r>
          </a:p>
          <a:p>
            <a:pPr lvl="1"/>
            <a:r>
              <a:rPr lang="en-US" dirty="0"/>
              <a:t>Enrollments</a:t>
            </a:r>
          </a:p>
          <a:p>
            <a:pPr lvl="1"/>
            <a:r>
              <a:rPr lang="en-US" dirty="0"/>
              <a:t>Cost of Insurance </a:t>
            </a:r>
          </a:p>
          <a:p>
            <a:pPr lvl="1"/>
            <a:r>
              <a:rPr lang="en-US" dirty="0"/>
              <a:t>BSA</a:t>
            </a:r>
          </a:p>
          <a:p>
            <a:pPr lvl="1"/>
            <a:r>
              <a:rPr lang="en-US" dirty="0"/>
              <a:t>Depending on the year, outcome of negotiations </a:t>
            </a:r>
          </a:p>
          <a:p>
            <a:pPr lvl="1"/>
            <a:r>
              <a:rPr lang="en-US" dirty="0"/>
              <a:t>Changes in state and federal regulations (possible unfunded mandates)</a:t>
            </a:r>
          </a:p>
          <a:p>
            <a:pPr lvl="1"/>
            <a:r>
              <a:rPr lang="en-US" dirty="0"/>
              <a:t>Others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3764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ASB1-Grey">
  <a:themeElements>
    <a:clrScheme name="Custom 2">
      <a:dk1>
        <a:sysClr val="windowText" lastClr="000000"/>
      </a:dk1>
      <a:lt1>
        <a:sysClr val="window" lastClr="FFFFFF"/>
      </a:lt1>
      <a:dk2>
        <a:srgbClr val="000000"/>
      </a:dk2>
      <a:lt2>
        <a:srgbClr val="E4E9EF"/>
      </a:lt2>
      <a:accent1>
        <a:srgbClr val="000000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AASB1-Grey.thmx</Template>
  <TotalTime>480</TotalTime>
  <Words>803</Words>
  <Application>Microsoft Macintosh PowerPoint</Application>
  <PresentationFormat>On-screen Show (4:3)</PresentationFormat>
  <Paragraphs>132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Arial</vt:lpstr>
      <vt:lpstr>Calibri</vt:lpstr>
      <vt:lpstr>Calibri Light</vt:lpstr>
      <vt:lpstr>Candara</vt:lpstr>
      <vt:lpstr>Wingdings 2</vt:lpstr>
      <vt:lpstr>AASB1-Grey</vt:lpstr>
      <vt:lpstr>5_Custom Design</vt:lpstr>
      <vt:lpstr>Custom Design</vt:lpstr>
      <vt:lpstr>1_Custom Design</vt:lpstr>
      <vt:lpstr>2_Custom Design</vt:lpstr>
      <vt:lpstr>3_Custom Design</vt:lpstr>
      <vt:lpstr>4_Custom Design</vt:lpstr>
      <vt:lpstr> </vt:lpstr>
      <vt:lpstr>PowerPoint Presentation</vt:lpstr>
      <vt:lpstr>Focus</vt:lpstr>
      <vt:lpstr>Revenues </vt:lpstr>
      <vt:lpstr> Expenditures</vt:lpstr>
      <vt:lpstr>Timeline </vt:lpstr>
      <vt:lpstr>Budgets are moving targets and need to monitored and revised</vt:lpstr>
      <vt:lpstr>Estimates and Assumptions</vt:lpstr>
      <vt:lpstr>Assumptions, Estimates and Projections </vt:lpstr>
      <vt:lpstr>TYPES OF FUNDS (GASB-54)</vt:lpstr>
      <vt:lpstr>GENERAL BUDGETING TERMS</vt:lpstr>
      <vt:lpstr>TERMS TO KNOW </vt:lpstr>
      <vt:lpstr>TERMS cont. </vt:lpstr>
      <vt:lpstr>FOUNDATION FORMULA EXAMPLE:</vt:lpstr>
      <vt:lpstr>Summary</vt:lpstr>
      <vt:lpstr>Contact Information</vt:lpstr>
    </vt:vector>
  </TitlesOfParts>
  <Company>Haines Borough School District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Ashley Sage</dc:creator>
  <cp:lastModifiedBy>Microsoft Office User</cp:lastModifiedBy>
  <cp:revision>71</cp:revision>
  <cp:lastPrinted>2020-01-20T18:18:11Z</cp:lastPrinted>
  <dcterms:created xsi:type="dcterms:W3CDTF">2016-01-27T19:43:28Z</dcterms:created>
  <dcterms:modified xsi:type="dcterms:W3CDTF">2020-01-25T00:48:04Z</dcterms:modified>
</cp:coreProperties>
</file>