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33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E2FF7C5-BB3F-F34F-9543-7F803712B90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73C84C2-848C-6849-96B4-69A6B6A19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59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15605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15605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560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334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928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1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258961" y="5884664"/>
            <a:ext cx="7625953" cy="464344"/>
          </a:xfrm>
          <a:prstGeom prst="rect">
            <a:avLst/>
          </a:prstGeom>
        </p:spPr>
        <p:txBody>
          <a:bodyPr anchor="b"/>
          <a:lstStyle>
            <a:lvl1pPr>
              <a:lnSpc>
                <a:spcPct val="150000"/>
              </a:lnSpc>
              <a:defRPr sz="3000" cap="all">
                <a:solidFill>
                  <a:srgbClr val="DEDEDE"/>
                </a:solidFill>
                <a:latin typeface="+mj-lt"/>
                <a:ea typeface="+mj-ea"/>
                <a:cs typeface="+mj-cs"/>
                <a:sym typeface="Helvetica Neue Bold Condensed"/>
              </a:defRPr>
            </a:lvl1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3000" cap="all">
                <a:solidFill>
                  <a:srgbClr val="DEDEDE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258961" y="6340078"/>
            <a:ext cx="7625953" cy="303609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1pPr>
            <a:lvl2pPr marL="0" indent="160729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2pPr>
            <a:lvl3pPr marL="0" indent="321457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3pPr>
            <a:lvl4pPr marL="0" indent="482186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4pPr>
            <a:lvl5pPr marL="0" indent="642915">
              <a:spcBef>
                <a:spcPts val="0"/>
              </a:spcBef>
              <a:buSzTx/>
              <a:buNone/>
              <a:defRPr sz="1700" cap="all">
                <a:solidFill>
                  <a:srgbClr val="558AAB"/>
                </a:solidFill>
                <a:latin typeface="+mj-lt"/>
                <a:ea typeface="+mj-ea"/>
                <a:cs typeface="+mj-cs"/>
                <a:sym typeface="Helvetica Neue Bold Condensed"/>
              </a:defRPr>
            </a:lvl5pPr>
          </a:lstStyle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One</a:t>
            </a:r>
          </a:p>
          <a:p>
            <a:pPr lvl="1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Two</a:t>
            </a:r>
          </a:p>
          <a:p>
            <a:pPr lvl="2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Three</a:t>
            </a:r>
          </a:p>
          <a:p>
            <a:pPr lvl="3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Four</a:t>
            </a:r>
          </a:p>
          <a:p>
            <a:pPr lvl="4">
              <a:defRPr sz="1800" cap="none">
                <a:solidFill>
                  <a:srgbClr val="000000"/>
                </a:solidFill>
              </a:defRPr>
            </a:pPr>
            <a:r>
              <a:rPr sz="1700" cap="all">
                <a:solidFill>
                  <a:srgbClr val="558AAB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22989015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701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283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992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545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123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571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10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39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9354C-0646-5E4F-BCEB-170F38A1362B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9/12/2018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2E2D-A515-7845-8DDB-B2E51D2FE2B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541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PEO010.gif"/>
          <p:cNvPicPr>
            <a:picLocks noChangeAspect="1"/>
          </p:cNvPicPr>
          <p:nvPr/>
        </p:nvPicPr>
        <p:blipFill>
          <a:blip r:embed="rId3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37" y="446624"/>
            <a:ext cx="6285577" cy="68590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09158" y="666162"/>
            <a:ext cx="33228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sym typeface="Helvetica Neue Bold Condensed"/>
              </a:rPr>
              <a:t>BUILD UNDERSTANDING</a:t>
            </a:r>
            <a:endParaRPr lang="en-US" sz="1600" b="1" dirty="0">
              <a:sym typeface="Helvetica Neue Bold Condensed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43957" y="703510"/>
            <a:ext cx="2972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ym typeface="Helvetica Neue Bold Condensed"/>
              </a:rPr>
              <a:t>RESPECT</a:t>
            </a:r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99858" y="2867833"/>
            <a:ext cx="2555060" cy="31835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latin typeface="Calibri"/>
                <a:sym typeface="Helvetica Neue Bold Condensed"/>
              </a:rPr>
              <a:t>MODEL</a:t>
            </a:r>
            <a:endParaRPr lang="en-US" sz="1600" b="1" dirty="0">
              <a:latin typeface="Calibri"/>
              <a:sym typeface="Helvetica Neue Bold Condense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9480" y="4438112"/>
            <a:ext cx="3157407" cy="31835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latin typeface="Calibri"/>
                <a:sym typeface="Helvetica Neue Bold Condensed"/>
              </a:rPr>
              <a:t>SUPPORT</a:t>
            </a:r>
            <a:endParaRPr lang="en-US" sz="1600" b="1" dirty="0">
              <a:latin typeface="Calibri"/>
              <a:sym typeface="Helvetica Neue Bold Condense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929" y="3161387"/>
            <a:ext cx="2990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ym typeface="Helvetica Neue Bold Condensed"/>
              </a:rPr>
              <a:t>TEACH &amp; </a:t>
            </a:r>
            <a:r>
              <a:rPr lang="en-US" sz="1600" b="1" dirty="0" smtClean="0">
                <a:sym typeface="Helvetica Neue Bold Condensed"/>
              </a:rPr>
              <a:t>PRACTICE</a:t>
            </a:r>
            <a:endParaRPr lang="en-US" sz="1600" b="1" dirty="0">
              <a:sym typeface="Helvetica Neue Bold Condense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41472" y="2104166"/>
            <a:ext cx="2225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alibri"/>
              </a:rPr>
              <a:t>CO-</a:t>
            </a:r>
            <a:r>
              <a:rPr lang="en-US" sz="1600" b="1" dirty="0" smtClean="0">
                <a:latin typeface="Calibri"/>
              </a:rPr>
              <a:t>CREATE</a:t>
            </a:r>
            <a:endParaRPr lang="en-US" sz="1600" b="1" dirty="0"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" y="563181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B0F0"/>
                </a:solidFill>
                <a:latin typeface="Abadi MT Condensed Extra Bold"/>
                <a:cs typeface="Abadi MT Condensed Extra Bold"/>
              </a:rPr>
              <a:t>Culturally Responsive Embedded Social &amp; Emotional Learning (CRESEL</a:t>
            </a:r>
            <a:r>
              <a:rPr lang="en-US" sz="1600" b="1" dirty="0" smtClean="0">
                <a:solidFill>
                  <a:srgbClr val="00B0F0"/>
                </a:solidFill>
                <a:latin typeface="Abadi MT Condensed Extra Bold"/>
                <a:cs typeface="Abadi MT Condensed Extra Bold"/>
              </a:rPr>
              <a:t>)</a:t>
            </a:r>
            <a:endParaRPr lang="en-US" sz="1600" b="1" dirty="0">
              <a:solidFill>
                <a:srgbClr val="00B0F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6281" y="4768767"/>
            <a:ext cx="3341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ea typeface="ＭＳ 明朝"/>
                <a:cs typeface="Times New Roman"/>
              </a:rPr>
              <a:t>Aligning and integrating culturally responsive SEL </a:t>
            </a:r>
            <a:r>
              <a:rPr lang="en-US" sz="1200" b="1" dirty="0">
                <a:ea typeface="ＭＳ 明朝"/>
                <a:cs typeface="Times New Roman"/>
              </a:rPr>
              <a:t>into district and school infrastructure </a:t>
            </a:r>
            <a:endParaRPr lang="en-US" sz="1200" b="1" dirty="0" smtClean="0">
              <a:cs typeface="Times New 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MTSS development </a:t>
            </a:r>
            <a:r>
              <a:rPr lang="en-US" sz="1200" b="1" dirty="0" smtClean="0">
                <a:solidFill>
                  <a:srgbClr val="00B0F0"/>
                </a:solidFill>
                <a:cs typeface="Times New Roman"/>
              </a:rPr>
              <a:t>*</a:t>
            </a:r>
            <a:r>
              <a:rPr lang="en-US" sz="1200" dirty="0" smtClean="0">
                <a:cs typeface="Times New Roman"/>
              </a:rPr>
              <a:t>and implementation </a:t>
            </a:r>
            <a:endParaRPr lang="en-US" sz="1200" dirty="0">
              <a:cs typeface="Times New 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Grade level reading meetings using MTSS </a:t>
            </a:r>
            <a:r>
              <a:rPr lang="en-US" sz="1200" b="1" dirty="0" smtClean="0">
                <a:solidFill>
                  <a:srgbClr val="00B0F0"/>
                </a:solidFill>
                <a:cs typeface="Times New Roman"/>
              </a:rPr>
              <a:t>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Monthly TIPS team meetings </a:t>
            </a:r>
            <a:r>
              <a:rPr lang="en-US" sz="1200" dirty="0" smtClean="0">
                <a:solidFill>
                  <a:srgbClr val="00B0F0"/>
                </a:solidFill>
                <a:cs typeface="Times New Roman"/>
              </a:rPr>
              <a:t>*</a:t>
            </a:r>
            <a:endParaRPr lang="en-US" sz="1200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24145" y="3161387"/>
            <a:ext cx="3536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0751" latinLnBrk="1" hangingPunct="0"/>
            <a:r>
              <a:rPr lang="en-US" sz="1200" b="1" dirty="0"/>
              <a:t>Supporting adults in developing and </a:t>
            </a:r>
            <a:r>
              <a:rPr lang="en-US" sz="1200" b="1" dirty="0" smtClean="0"/>
              <a:t>using their </a:t>
            </a:r>
            <a:r>
              <a:rPr lang="en-US" sz="1200" b="1" dirty="0"/>
              <a:t>own SEL skills to foster </a:t>
            </a:r>
            <a:r>
              <a:rPr lang="en-US" sz="1200" b="1" dirty="0" smtClean="0"/>
              <a:t>relationships</a:t>
            </a:r>
          </a:p>
          <a:p>
            <a:pPr marL="171450" indent="-171450" defTabSz="410751" latinLnBrk="1" hangingPunct="0">
              <a:buFont typeface="Arial" panose="020B0604020202020204" pitchFamily="34" charset="0"/>
              <a:buChar char="•"/>
            </a:pPr>
            <a:r>
              <a:rPr lang="en-US" sz="1200" dirty="0" smtClean="0"/>
              <a:t>Morning greeters, check ins</a:t>
            </a:r>
          </a:p>
          <a:p>
            <a:pPr marL="171450" indent="-171450" defTabSz="410751" latinLnBrk="1" hangingPunct="0">
              <a:buFont typeface="Arial" panose="020B0604020202020204" pitchFamily="34" charset="0"/>
              <a:buChar char="•"/>
            </a:pPr>
            <a:r>
              <a:rPr lang="en-US" sz="1200" dirty="0" smtClean="0"/>
              <a:t>TIPS process used to develop KGH MTSS system </a:t>
            </a:r>
          </a:p>
          <a:p>
            <a:pPr marL="171450" indent="-171450" defTabSz="410751" latinLnBrk="1" hangingPunct="0">
              <a:buFont typeface="Arial" panose="020B0604020202020204" pitchFamily="34" charset="0"/>
              <a:buChar char="•"/>
            </a:pPr>
            <a:r>
              <a:rPr lang="en-US" sz="1200" dirty="0" smtClean="0"/>
              <a:t>Boys Run</a:t>
            </a:r>
          </a:p>
          <a:p>
            <a:pPr marL="171450" indent="-171450" defTabSz="410751" latinLnBrk="1" hangingPunct="0">
              <a:buFont typeface="Arial" panose="020B0604020202020204" pitchFamily="34" charset="0"/>
              <a:buChar char="•"/>
            </a:pPr>
            <a:r>
              <a:rPr lang="en-US" sz="1200" dirty="0" smtClean="0"/>
              <a:t>Girls Run</a:t>
            </a:r>
          </a:p>
          <a:p>
            <a:pPr marL="171450" indent="-171450" defTabSz="410751" latinLnBrk="1" hangingPunct="0">
              <a:buFont typeface="Arial" panose="020B0604020202020204" pitchFamily="34" charset="0"/>
              <a:buChar char="•"/>
            </a:pP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10132" y="3507258"/>
            <a:ext cx="32313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ea typeface="ＭＳ 明朝"/>
                <a:cs typeface="Times New Roman"/>
              </a:rPr>
              <a:t>Directly teaching culturally responsive SEL skills with opportunities to practice these skills throughout the school day and after school</a:t>
            </a:r>
          </a:p>
          <a:p>
            <a:endParaRPr lang="en-US" sz="1200" b="1" dirty="0">
              <a:cs typeface="Times New 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Boys Run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Girls Run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Testing- SEL coping strategies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Gym – Safe 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Playground- Safe 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Staff- training on teachable moments at recess </a:t>
            </a:r>
            <a:r>
              <a:rPr lang="en-US" sz="1200" dirty="0" smtClean="0">
                <a:solidFill>
                  <a:srgbClr val="00B0F0"/>
                </a:solidFill>
                <a:cs typeface="Times New Roman"/>
              </a:rPr>
              <a:t>*</a:t>
            </a:r>
            <a:endParaRPr lang="en-US" sz="1200" dirty="0" smtClean="0">
              <a:solidFill>
                <a:srgbClr val="00B0F0"/>
              </a:solidFill>
              <a:cs typeface="Times New 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Second Step </a:t>
            </a:r>
            <a:r>
              <a:rPr lang="en-US" sz="1200" dirty="0">
                <a:solidFill>
                  <a:srgbClr val="00B0F0"/>
                </a:solidFill>
                <a:cs typeface="Times New Roman"/>
              </a:rPr>
              <a:t>*</a:t>
            </a:r>
            <a:endParaRPr lang="en-US" sz="1200" dirty="0">
              <a:solidFill>
                <a:srgbClr val="00B0F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13310" y="2465623"/>
            <a:ext cx="3609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Collaborating through authentic partnerships to integrate culture and transform education systems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Playground CRESEL- cultural departments, ESL, students, community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Ongoing communication-KGH FB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767226" y="1083075"/>
            <a:ext cx="26183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Creating a </a:t>
            </a:r>
            <a:r>
              <a:rPr lang="en-US" sz="1200" b="1" dirty="0" smtClean="0"/>
              <a:t>supportive school climate</a:t>
            </a:r>
            <a:r>
              <a:rPr lang="en-US" sz="1200" b="1" dirty="0" smtClean="0">
                <a:effectLst/>
              </a:rPr>
              <a:t> and environment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Playground CRESEL components  visuals, supports, student beliefs </a:t>
            </a:r>
            <a:r>
              <a:rPr lang="en-US" sz="1200" b="1" dirty="0" smtClean="0">
                <a:solidFill>
                  <a:srgbClr val="00B0F0"/>
                </a:solidFill>
              </a:rPr>
              <a:t>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New student welcome project 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37132" y="1014540"/>
            <a:ext cx="3294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ea typeface="ＭＳ 明朝"/>
                <a:cs typeface="Times New Roman"/>
              </a:rPr>
              <a:t>Building shared understanding of the biology of trauma and the impact on learning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Staff meeting- share out from Second Step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PD- share out /recognize a colleague </a:t>
            </a:r>
            <a:r>
              <a:rPr lang="en-US" sz="1200" dirty="0" smtClean="0">
                <a:solidFill>
                  <a:srgbClr val="00B0F0"/>
                </a:solidFill>
                <a:cs typeface="Times New Roman"/>
              </a:rPr>
              <a:t>*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Second Step Curriculum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cs typeface="Times New Roman"/>
              </a:rPr>
              <a:t>Kind </a:t>
            </a:r>
            <a:r>
              <a:rPr lang="en-US" sz="1200" dirty="0" err="1" smtClean="0">
                <a:cs typeface="Times New Roman"/>
              </a:rPr>
              <a:t>Keet</a:t>
            </a:r>
            <a:r>
              <a:rPr lang="en-US" sz="1200" dirty="0" smtClean="0">
                <a:cs typeface="Times New Roman"/>
              </a:rPr>
              <a:t> Kids- student nominations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 smtClean="0">
              <a:solidFill>
                <a:srgbClr val="00B0F0"/>
              </a:solidFill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55520" y="126249"/>
            <a:ext cx="4339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KGH CRESEL ACTION PLAN 2018-2019 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6081" y="251460"/>
            <a:ext cx="2225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F0"/>
                </a:solidFill>
              </a:rPr>
              <a:t>*</a:t>
            </a:r>
            <a:r>
              <a:rPr lang="en-US" sz="1200" dirty="0" smtClean="0"/>
              <a:t>See KGH PL Plan Specific Dates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461531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PEO010.gif"/>
          <p:cNvPicPr>
            <a:picLocks noChangeAspect="1"/>
          </p:cNvPicPr>
          <p:nvPr/>
        </p:nvPicPr>
        <p:blipFill>
          <a:blip r:embed="rId3">
            <a:alphaModFix amt="4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345" y="446624"/>
            <a:ext cx="6285577" cy="685907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57235" y="-33596"/>
            <a:ext cx="41992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solidFill>
                  <a:srgbClr val="632523"/>
                </a:solidFill>
                <a:sym typeface="Helvetica Neue Bold Condensed"/>
              </a:rPr>
              <a:t>BUILD UNDERSTANDING</a:t>
            </a:r>
          </a:p>
          <a:p>
            <a:pPr defTabSz="410751" latinLnBrk="1" hangingPunct="0"/>
            <a:r>
              <a:rPr lang="en-US" sz="1100" b="1" i="1" dirty="0">
                <a:sym typeface="Helvetica Neue Bold Condensed"/>
              </a:rPr>
              <a:t>Building shared understanding of </a:t>
            </a:r>
            <a:r>
              <a:rPr lang="en-US" sz="1100" b="1" i="1" dirty="0" smtClean="0">
                <a:sym typeface="Helvetica Neue Bold Condensed"/>
              </a:rPr>
              <a:t>how trauma impacts learning</a:t>
            </a: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Shared understanding of trauma and </a:t>
            </a:r>
            <a:r>
              <a:rPr lang="en-US" sz="1100" b="1" dirty="0" smtClean="0"/>
              <a:t>the biology of toxic stress</a:t>
            </a:r>
            <a:endParaRPr lang="en-US" sz="1100" b="1" dirty="0"/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/>
              <a:t>Adult co</a:t>
            </a:r>
            <a:r>
              <a:rPr lang="en-US" sz="1100" b="1" dirty="0"/>
              <a:t>-regulation </a:t>
            </a:r>
            <a:r>
              <a:rPr lang="en-US" sz="1100" b="1" dirty="0" smtClean="0"/>
              <a:t>skills</a:t>
            </a:r>
            <a:endParaRPr lang="en-US" sz="1100" b="1" dirty="0"/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Strategies for building learning brains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/>
              <a:t>School-wide resilience centered </a:t>
            </a:r>
            <a:r>
              <a:rPr lang="en-US" sz="1100" b="1" dirty="0" smtClean="0"/>
              <a:t>practices</a:t>
            </a:r>
            <a:endParaRPr lang="en-US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-35306" y="947733"/>
            <a:ext cx="32571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RESPECT </a:t>
            </a:r>
            <a:endParaRPr lang="en-US" sz="1600" b="1" dirty="0" smtClean="0">
              <a:solidFill>
                <a:srgbClr val="632523"/>
              </a:solidFill>
              <a:sym typeface="Helvetica Neue Bold Condensed"/>
            </a:endParaRPr>
          </a:p>
          <a:p>
            <a:pPr lvl="0"/>
            <a:r>
              <a:rPr lang="en-US" sz="1100" b="1" i="1" dirty="0">
                <a:solidFill>
                  <a:prstClr val="black"/>
                </a:solidFill>
              </a:rPr>
              <a:t>Creating a supportive school climate and environment</a:t>
            </a: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</a:rPr>
              <a:t>Physical, emotional, cultural, and academic safety</a:t>
            </a:r>
            <a:endParaRPr lang="en-US" sz="1100" b="1" dirty="0">
              <a:solidFill>
                <a:srgbClr val="000000"/>
              </a:solidFill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</a:rPr>
              <a:t>Culturally responsive teaching and learning </a:t>
            </a: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</a:rPr>
              <a:t> </a:t>
            </a:r>
            <a:r>
              <a:rPr lang="en-US" sz="1100" b="1" dirty="0" smtClean="0">
                <a:solidFill>
                  <a:srgbClr val="000000"/>
                </a:solidFill>
              </a:rPr>
              <a:t>    environment</a:t>
            </a:r>
            <a:endParaRPr lang="en-US" sz="1100" b="1" dirty="0">
              <a:solidFill>
                <a:srgbClr val="000000"/>
              </a:solidFill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School-wide positive behavior </a:t>
            </a:r>
            <a:r>
              <a:rPr lang="en-US" sz="1100" b="1" dirty="0" smtClean="0">
                <a:solidFill>
                  <a:srgbClr val="000000"/>
                </a:solidFill>
              </a:rPr>
              <a:t>supports </a:t>
            </a:r>
            <a:r>
              <a:rPr lang="en-US" sz="900" b="1" dirty="0" smtClean="0">
                <a:solidFill>
                  <a:srgbClr val="000000"/>
                </a:solidFill>
              </a:rPr>
              <a:t>(</a:t>
            </a:r>
            <a:r>
              <a:rPr lang="en-US" sz="900" b="1" dirty="0" err="1" smtClean="0">
                <a:solidFill>
                  <a:srgbClr val="000000"/>
                </a:solidFill>
              </a:rPr>
              <a:t>e.g</a:t>
            </a:r>
            <a:r>
              <a:rPr lang="en-US" sz="900" b="1" dirty="0" smtClean="0">
                <a:solidFill>
                  <a:srgbClr val="000000"/>
                </a:solidFill>
              </a:rPr>
              <a:t> </a:t>
            </a:r>
          </a:p>
          <a:p>
            <a:pPr defTabSz="410751" latinLnBrk="1" hangingPunct="0"/>
            <a:r>
              <a:rPr lang="en-US" sz="900" b="1" dirty="0">
                <a:solidFill>
                  <a:srgbClr val="000000"/>
                </a:solidFill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</a:rPr>
              <a:t>      restorative practices, PBIS)</a:t>
            </a:r>
            <a:endParaRPr lang="en-US" sz="900" b="1" dirty="0">
              <a:solidFill>
                <a:srgbClr val="000000"/>
              </a:solidFill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sym typeface="Helvetica Neue Bold Condensed"/>
              </a:rPr>
              <a:t>Youth </a:t>
            </a:r>
            <a:r>
              <a:rPr lang="en-US" sz="1100" b="1" dirty="0" smtClean="0">
                <a:solidFill>
                  <a:srgbClr val="000000"/>
                </a:solidFill>
                <a:sym typeface="Helvetica Neue Bold Condensed"/>
              </a:rPr>
              <a:t>voice and leadership</a:t>
            </a:r>
            <a:endParaRPr lang="en-US" sz="1100" b="1" dirty="0">
              <a:solidFill>
                <a:srgbClr val="000000"/>
              </a:solidFill>
              <a:sym typeface="Helvetica Neue Bold Condense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45343" y="1488611"/>
            <a:ext cx="2797516" cy="148790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solidFill>
                  <a:srgbClr val="C0504D">
                    <a:lumMod val="50000"/>
                  </a:srgbClr>
                </a:solidFill>
                <a:latin typeface="Calibri"/>
                <a:sym typeface="Helvetica Neue Bold Condensed"/>
              </a:rPr>
              <a:t>MODEL</a:t>
            </a:r>
          </a:p>
          <a:p>
            <a:pPr defTabSz="410751" latinLnBrk="1" hangingPunct="0"/>
            <a:r>
              <a:rPr lang="en-US" sz="1100" b="1" i="1" dirty="0"/>
              <a:t>Supporting adults in developing and using </a:t>
            </a:r>
            <a:endParaRPr lang="en-US" sz="1100" b="1" i="1" dirty="0" smtClean="0"/>
          </a:p>
          <a:p>
            <a:pPr defTabSz="410751" latinLnBrk="1" hangingPunct="0"/>
            <a:r>
              <a:rPr lang="en-US" sz="1100" b="1" i="1" dirty="0" smtClean="0"/>
              <a:t>their </a:t>
            </a:r>
            <a:r>
              <a:rPr lang="en-US" sz="1100" b="1" i="1" dirty="0"/>
              <a:t>own </a:t>
            </a:r>
            <a:r>
              <a:rPr lang="en-US" sz="1100" b="1" i="1" dirty="0" smtClean="0"/>
              <a:t>SEL </a:t>
            </a:r>
            <a:r>
              <a:rPr lang="en-US" sz="1100" b="1" i="1" dirty="0"/>
              <a:t>skills to foster </a:t>
            </a:r>
            <a:r>
              <a:rPr lang="en-US" sz="1100" b="1" i="1" dirty="0" smtClean="0"/>
              <a:t>relationships</a:t>
            </a:r>
          </a:p>
          <a:p>
            <a:pPr defTabSz="410751" latinLnBrk="1" hangingPunct="0"/>
            <a:endParaRPr lang="en-US" sz="800" b="1" dirty="0">
              <a:solidFill>
                <a:srgbClr val="C0504D">
                  <a:lumMod val="50000"/>
                </a:srgbClr>
              </a:solidFill>
              <a:latin typeface="Calibri"/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Adult SEL skills and self-regulation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  <a:sym typeface="Helvetica Neue Bold Condensed"/>
              </a:rPr>
              <a:t>Supportive relationships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  <a:sym typeface="Helvetica Neue Bold Condensed"/>
              </a:rPr>
              <a:t>with students</a:t>
            </a:r>
            <a:endParaRPr lang="en-US" sz="1100" b="1" dirty="0">
              <a:solidFill>
                <a:srgbClr val="000000"/>
              </a:solidFill>
              <a:latin typeface="Calibri"/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Strong family</a:t>
            </a:r>
            <a:r>
              <a:rPr lang="en-US" sz="1100" b="1" dirty="0">
                <a:solidFill>
                  <a:srgbClr val="000000"/>
                </a:solidFill>
                <a:latin typeface="Calibri"/>
              </a:rPr>
              <a:t>-school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partnerships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Collegial and supportive staff relationships</a:t>
            </a:r>
            <a:endParaRPr lang="en-US" sz="11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4519" y="3459842"/>
            <a:ext cx="2679481" cy="228812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algn="ctr" defTabSz="410751" latinLnBrk="1" hangingPunct="0"/>
            <a:r>
              <a:rPr lang="en-US" sz="1600" b="1" dirty="0" smtClean="0">
                <a:solidFill>
                  <a:srgbClr val="C0504D">
                    <a:lumMod val="50000"/>
                  </a:srgbClr>
                </a:solidFill>
                <a:latin typeface="Calibri"/>
                <a:sym typeface="Helvetica Neue Bold Condensed"/>
              </a:rPr>
              <a:t>SUPPORT</a:t>
            </a:r>
          </a:p>
          <a:p>
            <a:pPr lvl="0"/>
            <a:r>
              <a:rPr lang="en-US" sz="1100" b="1" i="1" dirty="0">
                <a:solidFill>
                  <a:prstClr val="black"/>
                </a:solidFill>
                <a:ea typeface="ＭＳ 明朝"/>
                <a:cs typeface="Times New Roman"/>
              </a:rPr>
              <a:t>Aligning and integrating culturally responsive SEL into district and school infrastructure </a:t>
            </a:r>
            <a:endParaRPr lang="en-US" sz="1100" b="1" i="1" dirty="0">
              <a:solidFill>
                <a:prstClr val="black"/>
              </a:solidFill>
            </a:endParaRPr>
          </a:p>
          <a:p>
            <a:pPr algn="ctr" defTabSz="410751" latinLnBrk="1" hangingPunct="0"/>
            <a:endParaRPr lang="en-US" sz="800" b="1" dirty="0">
              <a:solidFill>
                <a:srgbClr val="C0504D">
                  <a:lumMod val="50000"/>
                </a:srgbClr>
              </a:solidFill>
              <a:latin typeface="Calibri"/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Shared vision, goals, action plan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Policies and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practices </a:t>
            </a:r>
            <a:r>
              <a:rPr lang="en-US" sz="900" b="1" dirty="0">
                <a:solidFill>
                  <a:srgbClr val="000000"/>
                </a:solidFill>
                <a:latin typeface="Calibri"/>
              </a:rPr>
              <a:t>(e.g. RTI/ </a:t>
            </a:r>
            <a:r>
              <a:rPr lang="en-US" sz="900" b="1" dirty="0" smtClean="0">
                <a:solidFill>
                  <a:srgbClr val="000000"/>
                </a:solidFill>
                <a:latin typeface="Calibri"/>
              </a:rPr>
              <a:t>MTSS, </a:t>
            </a:r>
          </a:p>
          <a:p>
            <a:pPr defTabSz="410751" latinLnBrk="1" hangingPunct="0"/>
            <a:r>
              <a:rPr lang="en-US" sz="9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alibri"/>
              </a:rPr>
              <a:t>      teaching framework)</a:t>
            </a:r>
            <a:endParaRPr lang="en-US" sz="900" b="1" dirty="0">
              <a:solidFill>
                <a:srgbClr val="000000"/>
              </a:solidFill>
              <a:latin typeface="Calibri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Ongoing job embedded professional </a:t>
            </a:r>
            <a:endParaRPr lang="en-US" sz="1100" b="1" dirty="0" smtClean="0">
              <a:solidFill>
                <a:srgbClr val="000000"/>
              </a:solidFill>
              <a:latin typeface="Calibri"/>
            </a:endParaRP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     learning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Regular examination of data and progress </a:t>
            </a:r>
          </a:p>
          <a:p>
            <a:pPr defTabSz="410751" latinLnBrk="1" hangingPunct="0"/>
            <a:r>
              <a:rPr lang="en-US" sz="11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    towards goals</a:t>
            </a:r>
          </a:p>
          <a:p>
            <a:pPr marL="171450" indent="-171450" defTabSz="410751" latinLnBrk="1" hangingPunct="0">
              <a:buFont typeface="Arial"/>
              <a:buChar char="•"/>
            </a:pPr>
            <a:endParaRPr lang="en-US" sz="1200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53428" y="3445178"/>
            <a:ext cx="335116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0751" latinLnBrk="1" hangingPunct="0"/>
            <a:r>
              <a:rPr lang="en-US" sz="1600" b="1" dirty="0">
                <a:solidFill>
                  <a:srgbClr val="632523"/>
                </a:solidFill>
                <a:sym typeface="Helvetica Neue Bold Condensed"/>
              </a:rPr>
              <a:t>TEACH &amp; </a:t>
            </a:r>
            <a:r>
              <a:rPr lang="en-US" sz="1600" b="1" dirty="0" smtClean="0">
                <a:solidFill>
                  <a:srgbClr val="632523"/>
                </a:solidFill>
                <a:sym typeface="Helvetica Neue Bold Condensed"/>
              </a:rPr>
              <a:t>PRACTICE</a:t>
            </a:r>
          </a:p>
          <a:p>
            <a:pPr lvl="0"/>
            <a:r>
              <a:rPr lang="en-US" sz="1100" b="1" i="1" dirty="0">
                <a:solidFill>
                  <a:prstClr val="black"/>
                </a:solidFill>
                <a:ea typeface="ＭＳ 明朝"/>
                <a:cs typeface="Times New Roman"/>
              </a:rPr>
              <a:t>Directly teaching culturally responsive SEL skills with opportunities to practice these skills throughout the school day and after school</a:t>
            </a:r>
            <a:endParaRPr lang="en-US" sz="1100" b="1" i="1" dirty="0">
              <a:solidFill>
                <a:prstClr val="black"/>
              </a:solidFill>
            </a:endParaRPr>
          </a:p>
          <a:p>
            <a:pPr algn="ctr" defTabSz="410751" latinLnBrk="1" hangingPunct="0"/>
            <a:endParaRPr lang="en-US" sz="800" b="1" dirty="0">
              <a:solidFill>
                <a:srgbClr val="632523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</a:rPr>
              <a:t>Common language to identify and discuss SEL skills</a:t>
            </a:r>
          </a:p>
          <a:p>
            <a:pPr defTabSz="410751" latinLnBrk="1" hangingPunct="0"/>
            <a:r>
              <a:rPr lang="en-US" sz="900" b="1" dirty="0" smtClean="0">
                <a:solidFill>
                  <a:srgbClr val="000000"/>
                </a:solidFill>
              </a:rPr>
              <a:t>       (e.g. SEL learning standards)</a:t>
            </a:r>
            <a:endParaRPr lang="en-US" sz="900" b="1" dirty="0">
              <a:solidFill>
                <a:srgbClr val="000000"/>
              </a:solidFill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Direct SEL skill instruction </a:t>
            </a: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sym typeface="Helvetica Neue Bold Condensed"/>
              </a:rPr>
              <a:t>Teaching strategies and routines that reinforce SEL skill </a:t>
            </a:r>
            <a:r>
              <a:rPr lang="en-US" sz="1100" b="1" dirty="0" smtClean="0">
                <a:solidFill>
                  <a:srgbClr val="000000"/>
                </a:solidFill>
                <a:sym typeface="Helvetica Neue Bold Condensed"/>
              </a:rPr>
              <a:t>practice in academics</a:t>
            </a:r>
            <a:endParaRPr lang="en-US" sz="1100" b="1" dirty="0">
              <a:solidFill>
                <a:srgbClr val="000000"/>
              </a:solidFill>
              <a:sym typeface="Helvetica Neue Bold Condensed"/>
            </a:endParaRPr>
          </a:p>
          <a:p>
            <a:pPr marL="171450" indent="-171450" defTabSz="410751" latinLnBrk="1" hangingPunct="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</a:rPr>
              <a:t>School day SEL reinforced during </a:t>
            </a:r>
            <a:r>
              <a:rPr lang="en-US" sz="1100" b="1" dirty="0" smtClean="0">
                <a:solidFill>
                  <a:srgbClr val="000000"/>
                </a:solidFill>
              </a:rPr>
              <a:t>afterschool </a:t>
            </a:r>
          </a:p>
          <a:p>
            <a:pPr marL="173038" defTabSz="410751" latinLnBrk="1" hangingPunct="0"/>
            <a:r>
              <a:rPr lang="en-US" sz="1100" b="1" dirty="0">
                <a:solidFill>
                  <a:srgbClr val="000000"/>
                </a:solidFill>
              </a:rPr>
              <a:t>t</a:t>
            </a:r>
            <a:r>
              <a:rPr lang="en-US" sz="1100" b="1" dirty="0" smtClean="0">
                <a:solidFill>
                  <a:srgbClr val="000000"/>
                </a:solidFill>
              </a:rPr>
              <a:t>ime </a:t>
            </a:r>
            <a:r>
              <a:rPr lang="en-US" sz="900" b="1" dirty="0" smtClean="0">
                <a:solidFill>
                  <a:srgbClr val="000000"/>
                </a:solidFill>
              </a:rPr>
              <a:t>(in sports, activities, at home)</a:t>
            </a:r>
            <a:endParaRPr lang="en-US" sz="9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1255" y="2020037"/>
            <a:ext cx="290088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632523"/>
                </a:solidFill>
                <a:latin typeface="Calibri"/>
              </a:rPr>
              <a:t>CO-</a:t>
            </a:r>
            <a:r>
              <a:rPr lang="en-US" sz="1600" b="1" dirty="0" smtClean="0">
                <a:solidFill>
                  <a:srgbClr val="632523"/>
                </a:solidFill>
                <a:latin typeface="Calibri"/>
              </a:rPr>
              <a:t>CREATE</a:t>
            </a:r>
          </a:p>
          <a:p>
            <a:r>
              <a:rPr lang="en-US" sz="1100" b="1" i="1" dirty="0"/>
              <a:t>Collaborating through </a:t>
            </a:r>
            <a:r>
              <a:rPr lang="en-US" sz="1100" b="1" i="1" dirty="0" smtClean="0"/>
              <a:t>authentic </a:t>
            </a:r>
            <a:r>
              <a:rPr lang="en-US" sz="1100" b="1" i="1" dirty="0"/>
              <a:t>partnerships to integrate culture and transform education </a:t>
            </a:r>
            <a:r>
              <a:rPr lang="en-US" sz="1100" b="1" i="1" dirty="0" smtClean="0"/>
              <a:t>systems</a:t>
            </a:r>
          </a:p>
          <a:p>
            <a:endParaRPr lang="en-US" sz="800" b="1" dirty="0">
              <a:solidFill>
                <a:srgbClr val="632523"/>
              </a:solidFill>
              <a:latin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b="1" dirty="0">
                <a:solidFill>
                  <a:srgbClr val="000000"/>
                </a:solidFill>
                <a:latin typeface="Calibri"/>
              </a:rPr>
              <a:t>Community 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dialogue and conversation </a:t>
            </a:r>
          </a:p>
          <a:p>
            <a:pPr marL="171450" indent="-17145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Partnerships for cultural integration in teaching and learning</a:t>
            </a:r>
          </a:p>
          <a:p>
            <a:pPr marL="171450" indent="-171450">
              <a:buFont typeface="Arial"/>
              <a:buChar char="•"/>
            </a:pPr>
            <a:r>
              <a:rPr lang="en-US" sz="1100" b="1">
                <a:solidFill>
                  <a:srgbClr val="000000"/>
                </a:solidFill>
              </a:rPr>
              <a:t>Community </a:t>
            </a:r>
            <a:r>
              <a:rPr lang="en-US" sz="1100" b="1" smtClean="0">
                <a:solidFill>
                  <a:srgbClr val="000000"/>
                </a:solidFill>
              </a:rPr>
              <a:t>strength </a:t>
            </a:r>
            <a:r>
              <a:rPr lang="en-US" sz="1100" b="1">
                <a:solidFill>
                  <a:srgbClr val="000000"/>
                </a:solidFill>
              </a:rPr>
              <a:t>and resilience as the </a:t>
            </a:r>
            <a:r>
              <a:rPr lang="en-US" sz="1100" b="1" smtClean="0">
                <a:solidFill>
                  <a:srgbClr val="000000"/>
                </a:solidFill>
              </a:rPr>
              <a:t>foundation</a:t>
            </a:r>
            <a:endParaRPr lang="en-US" sz="1100" b="1" dirty="0" smtClean="0">
              <a:solidFill>
                <a:srgbClr val="000000"/>
              </a:solidFill>
              <a:latin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sz="1100" b="1" dirty="0" smtClean="0">
                <a:solidFill>
                  <a:srgbClr val="000000"/>
                </a:solidFill>
                <a:latin typeface="Calibri"/>
              </a:rPr>
              <a:t>Regular and ongoing communication loop between school and community</a:t>
            </a:r>
            <a:endParaRPr lang="en-US" sz="1100" b="1" dirty="0">
              <a:solidFill>
                <a:srgbClr val="000000"/>
              </a:solidFill>
              <a:latin typeface="Calibri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solidFill>
                <a:srgbClr val="632523"/>
              </a:solidFill>
              <a:latin typeface="Calibri"/>
            </a:endParaRPr>
          </a:p>
          <a:p>
            <a:pPr algn="ctr"/>
            <a:endParaRPr lang="en-US" sz="1600" b="1" dirty="0">
              <a:solidFill>
                <a:srgbClr val="632523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" y="5631815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solidFill>
                  <a:srgbClr val="C0504D">
                    <a:lumMod val="50000"/>
                  </a:srgbClr>
                </a:solidFill>
                <a:latin typeface="Abadi MT Condensed Extra Bold"/>
                <a:cs typeface="Abadi MT Condensed Extra Bold"/>
              </a:rPr>
              <a:t>Culturally Responsive Embedded Social &amp; Emotional Learning </a:t>
            </a:r>
            <a:r>
              <a:rPr lang="en-US" sz="2000" b="1" dirty="0">
                <a:solidFill>
                  <a:srgbClr val="C0504D">
                    <a:lumMod val="50000"/>
                  </a:srgbClr>
                </a:solidFill>
                <a:latin typeface="Abadi MT Condensed Extra Bold"/>
                <a:cs typeface="Abadi MT Condensed Extra Bold"/>
              </a:rPr>
              <a:t>(CRESEL</a:t>
            </a:r>
            <a:r>
              <a:rPr lang="en-US" sz="2000" b="1" dirty="0" smtClean="0">
                <a:solidFill>
                  <a:srgbClr val="C0504D">
                    <a:lumMod val="50000"/>
                  </a:srgbClr>
                </a:solidFill>
                <a:latin typeface="Abadi MT Condensed Extra Bold"/>
                <a:cs typeface="Abadi MT Condensed Extra Bold"/>
              </a:rPr>
              <a:t>)</a:t>
            </a:r>
            <a:endParaRPr lang="en-US" sz="2000" b="1" dirty="0">
              <a:solidFill>
                <a:srgbClr val="C0504D">
                  <a:lumMod val="50000"/>
                </a:srgbClr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11167319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17643</TotalTime>
  <Words>485</Words>
  <Application>Microsoft Office PowerPoint</Application>
  <PresentationFormat>On-screen Show (4:3)</PresentationFormat>
  <Paragraphs>89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Abadi MT Condensed Extra Bold</vt:lpstr>
      <vt:lpstr>Arial</vt:lpstr>
      <vt:lpstr>Calibri</vt:lpstr>
      <vt:lpstr>Calibri Light</vt:lpstr>
      <vt:lpstr>Helvetica Neue Bold Condensed</vt:lpstr>
      <vt:lpstr>ＭＳ 明朝</vt:lpstr>
      <vt:lpstr>Times New Roman</vt:lpstr>
      <vt:lpstr>Office Theme</vt:lpstr>
      <vt:lpstr>PowerPoint Presentation</vt:lpstr>
      <vt:lpstr>PowerPoint Presentation</vt:lpstr>
    </vt:vector>
  </TitlesOfParts>
  <Company>Association of Alaska School Boards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Coulehan</dc:creator>
  <cp:lastModifiedBy>Diana Twaddle</cp:lastModifiedBy>
  <cp:revision>60</cp:revision>
  <cp:lastPrinted>2018-09-12T21:26:46Z</cp:lastPrinted>
  <dcterms:created xsi:type="dcterms:W3CDTF">2018-07-20T16:17:03Z</dcterms:created>
  <dcterms:modified xsi:type="dcterms:W3CDTF">2018-09-20T22:29:22Z</dcterms:modified>
</cp:coreProperties>
</file>