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13"/>
  </p:notesMasterIdLst>
  <p:sldIdLst>
    <p:sldId id="256" r:id="rId2"/>
    <p:sldId id="263" r:id="rId3"/>
    <p:sldId id="268" r:id="rId4"/>
    <p:sldId id="257" r:id="rId5"/>
    <p:sldId id="270" r:id="rId6"/>
    <p:sldId id="264" r:id="rId7"/>
    <p:sldId id="259" r:id="rId8"/>
    <p:sldId id="267" r:id="rId9"/>
    <p:sldId id="260" r:id="rId10"/>
    <p:sldId id="265" r:id="rId11"/>
    <p:sldId id="266" r:id="rId12"/>
  </p:sldIdLst>
  <p:sldSz cx="12192000" cy="6858000"/>
  <p:notesSz cx="7023100" cy="93091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76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343" cy="467072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8132" y="0"/>
            <a:ext cx="3043343" cy="467072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r">
              <a:defRPr sz="1200"/>
            </a:lvl1pPr>
          </a:lstStyle>
          <a:p>
            <a:fld id="{15029790-8B5F-4A4C-9A47-F2F220A5F20A}" type="datetimeFigureOut">
              <a:rPr lang="en-US" smtClean="0"/>
              <a:t>9/28/2018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9138" y="1163638"/>
            <a:ext cx="5584825" cy="31416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324" tIns="46662" rIns="93324" bIns="46662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2310" y="4480004"/>
            <a:ext cx="5618480" cy="3665458"/>
          </a:xfrm>
          <a:prstGeom prst="rect">
            <a:avLst/>
          </a:prstGeom>
        </p:spPr>
        <p:txBody>
          <a:bodyPr vert="horz" lIns="93324" tIns="46662" rIns="93324" bIns="46662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203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8132" y="884203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r">
              <a:defRPr sz="1200"/>
            </a:lvl1pPr>
          </a:lstStyle>
          <a:p>
            <a:fld id="{AFC302E6-36CD-43B8-9377-D94442F32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81659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13049041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8523" y="1098388"/>
            <a:ext cx="10318418" cy="4394988"/>
          </a:xfrm>
        </p:spPr>
        <p:txBody>
          <a:bodyPr anchor="ctr">
            <a:noAutofit/>
          </a:bodyPr>
          <a:lstStyle>
            <a:lvl1pPr algn="ctr">
              <a:defRPr sz="10000" spc="8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15045" y="5979196"/>
            <a:ext cx="8045373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 b="1" i="0" cap="all" spc="4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78523" y="6375679"/>
            <a:ext cx="232972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9334D819-9F07-4261-B09B-9E467E5D9002}" type="datetimeFigureOut">
              <a:rPr lang="en-US" dirty="0"/>
              <a:pPr/>
              <a:t>9/28/2018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80332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67218" y="6375679"/>
            <a:ext cx="2329723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71766878-3199-4EAB-94E7-2D6D11070E14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9/28/2018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066321" y="382386"/>
            <a:ext cx="1492132" cy="560040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7300" y="382385"/>
            <a:ext cx="8392585" cy="5600405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9/28/2018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Photo - 1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Shape 43"/>
          <p:cNvSpPr/>
          <p:nvPr/>
        </p:nvSpPr>
        <p:spPr>
          <a:xfrm>
            <a:off x="261065" y="5875734"/>
            <a:ext cx="11680785" cy="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ln w="25400">
            <a:solidFill>
              <a:srgbClr val="83827D"/>
            </a:solidFill>
            <a:miter lim="400000"/>
          </a:ln>
        </p:spPr>
        <p:txBody>
          <a:bodyPr lIns="0" tIns="0" rIns="0" bIns="0" anchor="ctr"/>
          <a:lstStyle/>
          <a:p>
            <a:pPr defTabSz="321457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 sz="1200">
              <a:solidFill>
                <a:srgbClr val="000000"/>
              </a:solidFill>
              <a:latin typeface="Helvetica"/>
              <a:ea typeface="Helvetica"/>
              <a:cs typeface="Helvetica"/>
              <a:sym typeface="Helvetica"/>
            </a:endParaRPr>
          </a:p>
        </p:txBody>
      </p:sp>
      <p:sp>
        <p:nvSpPr>
          <p:cNvPr id="44" name="Shape 44"/>
          <p:cNvSpPr/>
          <p:nvPr/>
        </p:nvSpPr>
        <p:spPr>
          <a:xfrm>
            <a:off x="261938" y="196454"/>
            <a:ext cx="11668125" cy="6482953"/>
          </a:xfrm>
          <a:prstGeom prst="rect">
            <a:avLst/>
          </a:prstGeom>
          <a:ln w="25400">
            <a:solidFill>
              <a:srgbClr val="83827D"/>
            </a:solidFill>
            <a:miter lim="400000"/>
          </a:ln>
        </p:spPr>
        <p:txBody>
          <a:bodyPr lIns="35717" tIns="35717" rIns="35717" bIns="35717" anchor="ctr"/>
          <a:lstStyle/>
          <a:p>
            <a:endParaRPr sz="18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45" name="Shape 45"/>
          <p:cNvSpPr>
            <a:spLocks noGrp="1"/>
          </p:cNvSpPr>
          <p:nvPr>
            <p:ph type="title"/>
          </p:nvPr>
        </p:nvSpPr>
        <p:spPr>
          <a:xfrm>
            <a:off x="345282" y="5884664"/>
            <a:ext cx="10167937" cy="464344"/>
          </a:xfrm>
          <a:prstGeom prst="rect">
            <a:avLst/>
          </a:prstGeom>
        </p:spPr>
        <p:txBody>
          <a:bodyPr anchor="b"/>
          <a:lstStyle>
            <a:lvl1pPr>
              <a:lnSpc>
                <a:spcPct val="150000"/>
              </a:lnSpc>
              <a:defRPr sz="3000" cap="all">
                <a:solidFill>
                  <a:srgbClr val="DEDEDE"/>
                </a:solidFill>
                <a:latin typeface="+mj-lt"/>
                <a:ea typeface="+mj-ea"/>
                <a:cs typeface="+mj-cs"/>
                <a:sym typeface="Helvetica Neue Bold Condensed"/>
              </a:defRPr>
            </a:lvl1pPr>
          </a:lstStyle>
          <a:p>
            <a:pPr lvl="0">
              <a:defRPr sz="1800" cap="none">
                <a:solidFill>
                  <a:srgbClr val="000000"/>
                </a:solidFill>
              </a:defRPr>
            </a:pPr>
            <a:r>
              <a:rPr sz="3000" cap="all">
                <a:solidFill>
                  <a:srgbClr val="DEDEDE"/>
                </a:solidFill>
              </a:rPr>
              <a:t>Title Text</a:t>
            </a:r>
          </a:p>
        </p:txBody>
      </p:sp>
      <p:sp>
        <p:nvSpPr>
          <p:cNvPr id="46" name="Shape 46"/>
          <p:cNvSpPr>
            <a:spLocks noGrp="1"/>
          </p:cNvSpPr>
          <p:nvPr>
            <p:ph type="body" idx="1"/>
          </p:nvPr>
        </p:nvSpPr>
        <p:spPr>
          <a:xfrm>
            <a:off x="345282" y="6340079"/>
            <a:ext cx="10167937" cy="303609"/>
          </a:xfrm>
          <a:prstGeom prst="rect">
            <a:avLst/>
          </a:prstGeom>
        </p:spPr>
        <p:txBody>
          <a:bodyPr anchor="t"/>
          <a:lstStyle>
            <a:lvl1pPr marL="0" indent="0">
              <a:spcBef>
                <a:spcPts val="0"/>
              </a:spcBef>
              <a:buSzTx/>
              <a:buNone/>
              <a:defRPr sz="1700" cap="all">
                <a:solidFill>
                  <a:srgbClr val="558AAB"/>
                </a:solidFill>
                <a:latin typeface="+mj-lt"/>
                <a:ea typeface="+mj-ea"/>
                <a:cs typeface="+mj-cs"/>
                <a:sym typeface="Helvetica Neue Bold Condensed"/>
              </a:defRPr>
            </a:lvl1pPr>
            <a:lvl2pPr marL="0" indent="160729">
              <a:spcBef>
                <a:spcPts val="0"/>
              </a:spcBef>
              <a:buSzTx/>
              <a:buNone/>
              <a:defRPr sz="1700" cap="all">
                <a:solidFill>
                  <a:srgbClr val="558AAB"/>
                </a:solidFill>
                <a:latin typeface="+mj-lt"/>
                <a:ea typeface="+mj-ea"/>
                <a:cs typeface="+mj-cs"/>
                <a:sym typeface="Helvetica Neue Bold Condensed"/>
              </a:defRPr>
            </a:lvl2pPr>
            <a:lvl3pPr marL="0" indent="321457">
              <a:spcBef>
                <a:spcPts val="0"/>
              </a:spcBef>
              <a:buSzTx/>
              <a:buNone/>
              <a:defRPr sz="1700" cap="all">
                <a:solidFill>
                  <a:srgbClr val="558AAB"/>
                </a:solidFill>
                <a:latin typeface="+mj-lt"/>
                <a:ea typeface="+mj-ea"/>
                <a:cs typeface="+mj-cs"/>
                <a:sym typeface="Helvetica Neue Bold Condensed"/>
              </a:defRPr>
            </a:lvl3pPr>
            <a:lvl4pPr marL="0" indent="482186">
              <a:spcBef>
                <a:spcPts val="0"/>
              </a:spcBef>
              <a:buSzTx/>
              <a:buNone/>
              <a:defRPr sz="1700" cap="all">
                <a:solidFill>
                  <a:srgbClr val="558AAB"/>
                </a:solidFill>
                <a:latin typeface="+mj-lt"/>
                <a:ea typeface="+mj-ea"/>
                <a:cs typeface="+mj-cs"/>
                <a:sym typeface="Helvetica Neue Bold Condensed"/>
              </a:defRPr>
            </a:lvl4pPr>
            <a:lvl5pPr marL="0" indent="642915">
              <a:spcBef>
                <a:spcPts val="0"/>
              </a:spcBef>
              <a:buSzTx/>
              <a:buNone/>
              <a:defRPr sz="1700" cap="all">
                <a:solidFill>
                  <a:srgbClr val="558AAB"/>
                </a:solidFill>
                <a:latin typeface="+mj-lt"/>
                <a:ea typeface="+mj-ea"/>
                <a:cs typeface="+mj-cs"/>
                <a:sym typeface="Helvetica Neue Bold Condensed"/>
              </a:defRPr>
            </a:lvl5pPr>
          </a:lstStyle>
          <a:p>
            <a:pPr lvl="0">
              <a:defRPr sz="1800" cap="none">
                <a:solidFill>
                  <a:srgbClr val="000000"/>
                </a:solidFill>
              </a:defRPr>
            </a:pPr>
            <a:r>
              <a:rPr sz="1700" cap="all">
                <a:solidFill>
                  <a:srgbClr val="558AAB"/>
                </a:solidFill>
              </a:rPr>
              <a:t>Body Level One</a:t>
            </a:r>
          </a:p>
          <a:p>
            <a:pPr lvl="1">
              <a:defRPr sz="1800" cap="none">
                <a:solidFill>
                  <a:srgbClr val="000000"/>
                </a:solidFill>
              </a:defRPr>
            </a:pPr>
            <a:r>
              <a:rPr sz="1700" cap="all">
                <a:solidFill>
                  <a:srgbClr val="558AAB"/>
                </a:solidFill>
              </a:rPr>
              <a:t>Body Level Two</a:t>
            </a:r>
          </a:p>
          <a:p>
            <a:pPr lvl="2">
              <a:defRPr sz="1800" cap="none">
                <a:solidFill>
                  <a:srgbClr val="000000"/>
                </a:solidFill>
              </a:defRPr>
            </a:pPr>
            <a:r>
              <a:rPr sz="1700" cap="all">
                <a:solidFill>
                  <a:srgbClr val="558AAB"/>
                </a:solidFill>
              </a:rPr>
              <a:t>Body Level Three</a:t>
            </a:r>
          </a:p>
          <a:p>
            <a:pPr lvl="3">
              <a:defRPr sz="1800" cap="none">
                <a:solidFill>
                  <a:srgbClr val="000000"/>
                </a:solidFill>
              </a:defRPr>
            </a:pPr>
            <a:r>
              <a:rPr sz="1700" cap="all">
                <a:solidFill>
                  <a:srgbClr val="558AAB"/>
                </a:solidFill>
              </a:rPr>
              <a:t>Body Level Four</a:t>
            </a:r>
          </a:p>
          <a:p>
            <a:pPr lvl="4">
              <a:defRPr sz="1800" cap="none">
                <a:solidFill>
                  <a:srgbClr val="000000"/>
                </a:solidFill>
              </a:defRPr>
            </a:pPr>
            <a:r>
              <a:rPr sz="1700" cap="all">
                <a:solidFill>
                  <a:srgbClr val="558AAB"/>
                </a:solidFill>
              </a:rPr>
              <a:t>Body Level Five</a:t>
            </a:r>
          </a:p>
        </p:txBody>
      </p:sp>
    </p:spTree>
    <p:extLst>
      <p:ext uri="{BB962C8B-B14F-4D97-AF65-F5344CB8AC3E}">
        <p14:creationId xmlns:p14="http://schemas.microsoft.com/office/powerpoint/2010/main" val="2002287160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9/28/2018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2929" y="1073888"/>
            <a:ext cx="8187071" cy="4064627"/>
          </a:xfrm>
        </p:spPr>
        <p:txBody>
          <a:bodyPr anchor="b">
            <a:normAutofit/>
          </a:bodyPr>
          <a:lstStyle>
            <a:lvl1pPr>
              <a:defRPr sz="8400" spc="800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2930" y="5159781"/>
            <a:ext cx="7017488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2000" b="1" i="0" cap="all" spc="400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36546" y="6375679"/>
            <a:ext cx="1493947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9334D819-9F07-4261-B09B-9E467E5D9002}" type="datetimeFigureOut">
              <a:rPr lang="en-US" dirty="0"/>
              <a:pPr/>
              <a:t>9/28/2018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279064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42434" y="6375679"/>
            <a:ext cx="1487566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71766878-3199-4EAB-94E7-2D6D11070E14}" type="slidenum">
              <a:rPr lang="en-US" dirty="0"/>
              <a:pPr/>
              <a:t>‹#›</a:t>
            </a:fld>
            <a:endParaRPr lang="en-US" dirty="0"/>
          </a:p>
        </p:txBody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814638" cy="6858000"/>
            <a:chOff x="0" y="0"/>
            <a:chExt cx="2814638" cy="6858000"/>
          </a:xfrm>
        </p:grpSpPr>
        <p:sp>
          <p:nvSpPr>
            <p:cNvPr id="11" name="Freeform 6" title="left scallop shape"/>
            <p:cNvSpPr/>
            <p:nvPr/>
          </p:nvSpPr>
          <p:spPr bwMode="auto">
            <a:xfrm>
              <a:off x="0" y="0"/>
              <a:ext cx="2814638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6" name="Freeform 11" title="left scallop inline"/>
            <p:cNvSpPr/>
            <p:nvPr/>
          </p:nvSpPr>
          <p:spPr bwMode="auto">
            <a:xfrm>
              <a:off x="874382" y="0"/>
              <a:ext cx="1646238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7300" y="2286000"/>
            <a:ext cx="4800600" cy="361950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47796" y="2286000"/>
            <a:ext cx="4800600" cy="361950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9/28/2018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2728" y="381000"/>
            <a:ext cx="10172700" cy="149351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7300" y="2909102"/>
            <a:ext cx="4800600" cy="299639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33864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33864" y="2909102"/>
            <a:ext cx="4800600" cy="299639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9/28/2018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9/28/2018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9/28/2018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4" y="457199"/>
            <a:ext cx="3092115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cap="all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051" y="920377"/>
            <a:ext cx="6158418" cy="49851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5" y="1741336"/>
            <a:ext cx="3092115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051" y="6375679"/>
            <a:ext cx="1233355" cy="348462"/>
          </a:xfrm>
        </p:spPr>
        <p:txBody>
          <a:bodyPr/>
          <a:lstStyle/>
          <a:p>
            <a:fld id="{9334D819-9F07-4261-B09B-9E467E5D9002}" type="datetimeFigureOut">
              <a:rPr lang="en-US" dirty="0"/>
              <a:t>9/28/2018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0" y="6375679"/>
            <a:ext cx="3482179" cy="34579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91014" y="6375679"/>
            <a:ext cx="1232456" cy="345796"/>
          </a:xfrm>
        </p:spPr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  <p:sp>
        <p:nvSpPr>
          <p:cNvPr id="8" name="Rectangle 7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696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83464" y="0"/>
            <a:ext cx="7355585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3" y="457200"/>
            <a:ext cx="3092117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3" y="1741336"/>
            <a:ext cx="3092117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950" y="6375679"/>
            <a:ext cx="1232456" cy="348462"/>
          </a:xfrm>
        </p:spPr>
        <p:txBody>
          <a:bodyPr/>
          <a:lstStyle/>
          <a:p>
            <a:fld id="{9334D819-9F07-4261-B09B-9E467E5D9002}" type="datetimeFigureOut">
              <a:rPr lang="en-US" dirty="0"/>
              <a:t>9/28/2018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1" y="6375679"/>
            <a:ext cx="3482178" cy="34579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87568" y="6375679"/>
            <a:ext cx="1234440" cy="345796"/>
          </a:xfrm>
        </p:spPr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9334D819-9F07-4261-B09B-9E467E5D9002}" type="datetimeFigureOut">
              <a:rPr lang="en-US" dirty="0"/>
              <a:pPr/>
              <a:t>9/28/2018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71766878-3199-4EAB-94E7-2D6D11070E14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1" name="Freeform 6" title="Left scallop edge"/>
          <p:cNvSpPr/>
          <p:nvPr/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right edge border"/>
          <p:cNvSpPr/>
          <p:nvPr/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100" kern="1200" cap="all" spc="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792">
          <p15:clr>
            <a:srgbClr val="F26B43"/>
          </p15:clr>
        </p15:guide>
        <p15:guide id="2" pos="7200">
          <p15:clr>
            <a:srgbClr val="F26B43"/>
          </p15:clr>
        </p15:guide>
        <p15:guide id="3" orient="horz" pos="4008">
          <p15:clr>
            <a:srgbClr val="F26B43"/>
          </p15:clr>
        </p15:guide>
        <p15:guide id="4" orient="horz" pos="1440">
          <p15:clr>
            <a:srgbClr val="F26B43"/>
          </p15:clr>
        </p15:guide>
        <p15:guide id="5" orient="horz" pos="3720">
          <p15:clr>
            <a:srgbClr val="F26B43"/>
          </p15:clr>
        </p15:guide>
        <p15:guide id="6" orient="horz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youtu.be/D4pH6TxKzus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CRESEL at </a:t>
            </a:r>
            <a:r>
              <a:rPr lang="en-US" dirty="0" err="1" smtClean="0"/>
              <a:t>Blatchley</a:t>
            </a:r>
            <a:r>
              <a:rPr lang="en-US" dirty="0" smtClean="0"/>
              <a:t> Middle School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What does it all mean?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65225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Collectively creating a vision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 your group, answer the following question</a:t>
            </a:r>
          </a:p>
          <a:p>
            <a:pPr lvl="1"/>
            <a:r>
              <a:rPr lang="en-US" dirty="0" smtClean="0"/>
              <a:t>What features should make the curriculum and climate at </a:t>
            </a:r>
            <a:r>
              <a:rPr lang="en-US" dirty="0" err="1" smtClean="0"/>
              <a:t>Blatchley</a:t>
            </a:r>
            <a:r>
              <a:rPr lang="en-US" dirty="0" smtClean="0"/>
              <a:t> Middle School unique?</a:t>
            </a:r>
          </a:p>
          <a:p>
            <a:pPr lvl="1"/>
            <a:r>
              <a:rPr lang="en-US" dirty="0" smtClean="0"/>
              <a:t>Identify </a:t>
            </a:r>
            <a:r>
              <a:rPr lang="en-US" b="1" dirty="0" smtClean="0"/>
              <a:t>three</a:t>
            </a:r>
            <a:r>
              <a:rPr lang="en-US" dirty="0" smtClean="0"/>
              <a:t> adjectives per group</a:t>
            </a:r>
          </a:p>
          <a:p>
            <a:pPr lvl="1"/>
            <a:r>
              <a:rPr lang="en-US" dirty="0" smtClean="0"/>
              <a:t>For each adjective, jot down a sentence or two that explains or expands on the adjective</a:t>
            </a:r>
          </a:p>
        </p:txBody>
      </p:sp>
    </p:spTree>
    <p:extLst>
      <p:ext uri="{BB962C8B-B14F-4D97-AF65-F5344CB8AC3E}">
        <p14:creationId xmlns:p14="http://schemas.microsoft.com/office/powerpoint/2010/main" val="40672188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Closing	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51678" y="2286002"/>
            <a:ext cx="10178322" cy="758282"/>
          </a:xfrm>
        </p:spPr>
        <p:txBody>
          <a:bodyPr/>
          <a:lstStyle/>
          <a:p>
            <a:r>
              <a:rPr lang="en-US" dirty="0" smtClean="0"/>
              <a:t>What is one thing that you can take from this time together and apply to your practice? 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6332" y="2897279"/>
            <a:ext cx="5205141" cy="39038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00904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Learning targets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 can identify key components of CRESEL</a:t>
            </a:r>
          </a:p>
          <a:p>
            <a:r>
              <a:rPr lang="en-US" dirty="0" smtClean="0"/>
              <a:t>I can explain how CRESEL is an integral part of MTSS</a:t>
            </a:r>
          </a:p>
          <a:p>
            <a:r>
              <a:rPr lang="en-US" dirty="0" smtClean="0"/>
              <a:t>I can define my “why” in this work</a:t>
            </a:r>
          </a:p>
          <a:p>
            <a:r>
              <a:rPr lang="en-US" dirty="0" smtClean="0"/>
              <a:t>I can demonstrate both being a leader and a team player in achieving group goals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44827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we continue to do what we do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  <a:p>
            <a:r>
              <a:rPr lang="en-US" dirty="0" err="1" smtClean="0"/>
              <a:t>Donovon</a:t>
            </a:r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Paulette</a:t>
            </a:r>
            <a:endParaRPr lang="en-US" dirty="0"/>
          </a:p>
        </p:txBody>
      </p:sp>
      <p:pic>
        <p:nvPicPr>
          <p:cNvPr id="8" name="Content Placeholder 7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6703" y="457199"/>
            <a:ext cx="2994103" cy="3992138"/>
          </a:xfr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28253" y="2620536"/>
            <a:ext cx="2596293" cy="39921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50971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</a:t>
            </a:r>
            <a:r>
              <a:rPr lang="en-US" dirty="0" err="1" smtClean="0"/>
              <a:t>cresel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51678" y="2286002"/>
            <a:ext cx="10178322" cy="3100038"/>
          </a:xfrm>
        </p:spPr>
        <p:txBody>
          <a:bodyPr/>
          <a:lstStyle/>
          <a:p>
            <a:r>
              <a:rPr lang="en-US" dirty="0" smtClean="0"/>
              <a:t>CRESEL stands for Culturally Responsive Embedded Social-Emotional Learning</a:t>
            </a:r>
          </a:p>
          <a:p>
            <a:r>
              <a:rPr lang="en-US" dirty="0" smtClean="0"/>
              <a:t>SSD Vision</a:t>
            </a:r>
            <a:r>
              <a:rPr lang="en-US" dirty="0"/>
              <a:t>: Culturally Responsive Process Embedded in the Fiber of our Schools to Support Students, Families, and Educators by Utilizing Community Partnerships, Professional Development Opportunities, and Deliberate </a:t>
            </a:r>
            <a:r>
              <a:rPr lang="en-US" dirty="0" smtClean="0"/>
              <a:t>School-based </a:t>
            </a:r>
            <a:r>
              <a:rPr lang="en-US" dirty="0"/>
              <a:t>Practices, Including: </a:t>
            </a:r>
            <a:endParaRPr lang="en-US" dirty="0" smtClean="0"/>
          </a:p>
          <a:p>
            <a:pPr lvl="1"/>
            <a:r>
              <a:rPr lang="en-US" dirty="0" smtClean="0"/>
              <a:t>Recognizing </a:t>
            </a:r>
            <a:r>
              <a:rPr lang="en-US" dirty="0"/>
              <a:t>and Managing Emotions </a:t>
            </a:r>
            <a:endParaRPr lang="en-US" dirty="0" smtClean="0"/>
          </a:p>
          <a:p>
            <a:pPr lvl="1"/>
            <a:r>
              <a:rPr lang="en-US" dirty="0" smtClean="0"/>
              <a:t>Respecting </a:t>
            </a:r>
            <a:r>
              <a:rPr lang="en-US" dirty="0"/>
              <a:t>and Having Empathy for Others </a:t>
            </a:r>
            <a:endParaRPr lang="en-US" dirty="0" smtClean="0"/>
          </a:p>
          <a:p>
            <a:pPr lvl="1"/>
            <a:r>
              <a:rPr lang="en-US" dirty="0" smtClean="0"/>
              <a:t>Making </a:t>
            </a:r>
            <a:r>
              <a:rPr lang="en-US" dirty="0"/>
              <a:t>Constructive and Ethical </a:t>
            </a:r>
            <a:r>
              <a:rPr lang="en-US" dirty="0" smtClean="0"/>
              <a:t>Choices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43501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PEO010.gif"/>
          <p:cNvPicPr>
            <a:picLocks noChangeAspect="1"/>
          </p:cNvPicPr>
          <p:nvPr/>
        </p:nvPicPr>
        <p:blipFill>
          <a:blip r:embed="rId3">
            <a:alphaModFix amt="47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79346" y="446624"/>
            <a:ext cx="6285577" cy="6859078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4154948" y="280568"/>
            <a:ext cx="4199265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410751" latinLnBrk="1" hangingPunct="0"/>
            <a:r>
              <a:rPr lang="en-US" sz="1600" b="1" dirty="0">
                <a:solidFill>
                  <a:srgbClr val="632523"/>
                </a:solidFill>
                <a:sym typeface="Helvetica Neue Bold Condensed"/>
              </a:rPr>
              <a:t>BUILD UNDERSTANDING</a:t>
            </a:r>
          </a:p>
          <a:p>
            <a:pPr defTabSz="410751" latinLnBrk="1" hangingPunct="0"/>
            <a:r>
              <a:rPr lang="en-US" sz="1100" b="1" i="1" dirty="0">
                <a:sym typeface="Helvetica Neue Bold Condensed"/>
              </a:rPr>
              <a:t>Building shared understanding of how trauma impacts learning</a:t>
            </a:r>
          </a:p>
          <a:p>
            <a:pPr algn="ctr" defTabSz="410751" latinLnBrk="1" hangingPunct="0"/>
            <a:endParaRPr lang="en-US" sz="800" b="1" dirty="0">
              <a:solidFill>
                <a:srgbClr val="632523"/>
              </a:solidFill>
              <a:sym typeface="Helvetica Neue Bold Condensed"/>
            </a:endParaRPr>
          </a:p>
          <a:p>
            <a:pPr marL="171450" indent="-171450" defTabSz="410751" latinLnBrk="1" hangingPunct="0">
              <a:buFont typeface="Arial"/>
              <a:buChar char="•"/>
            </a:pPr>
            <a:r>
              <a:rPr lang="en-US" sz="1100" b="1" dirty="0"/>
              <a:t>Shared understanding of trauma and the biology of toxic stress</a:t>
            </a:r>
          </a:p>
          <a:p>
            <a:pPr marL="171450" indent="-171450" defTabSz="410751" latinLnBrk="1" hangingPunct="0">
              <a:buFont typeface="Arial"/>
              <a:buChar char="•"/>
            </a:pPr>
            <a:r>
              <a:rPr lang="en-US" sz="1100" b="1" dirty="0"/>
              <a:t>Adult co-regulation skills</a:t>
            </a:r>
          </a:p>
          <a:p>
            <a:pPr marL="171450" indent="-171450" defTabSz="410751" latinLnBrk="1" hangingPunct="0">
              <a:buFont typeface="Arial"/>
              <a:buChar char="•"/>
            </a:pPr>
            <a:r>
              <a:rPr lang="en-US" sz="1100" b="1" dirty="0"/>
              <a:t>Strategies for building learning brains</a:t>
            </a:r>
          </a:p>
          <a:p>
            <a:pPr marL="171450" indent="-171450" defTabSz="410751" latinLnBrk="1" hangingPunct="0">
              <a:buFont typeface="Arial"/>
              <a:buChar char="•"/>
            </a:pPr>
            <a:r>
              <a:rPr lang="en-US" sz="1100" b="1" dirty="0"/>
              <a:t>School-wide resilience centered practices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850770" y="924907"/>
            <a:ext cx="3257194" cy="19543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410751" latinLnBrk="1" hangingPunct="0"/>
            <a:r>
              <a:rPr lang="en-US" sz="1600" b="1" dirty="0">
                <a:solidFill>
                  <a:srgbClr val="632523"/>
                </a:solidFill>
                <a:sym typeface="Helvetica Neue Bold Condensed"/>
              </a:rPr>
              <a:t>RESPECT </a:t>
            </a:r>
          </a:p>
          <a:p>
            <a:pPr lvl="0"/>
            <a:r>
              <a:rPr lang="en-US" sz="1100" b="1" i="1" dirty="0">
                <a:solidFill>
                  <a:prstClr val="black"/>
                </a:solidFill>
              </a:rPr>
              <a:t>Creating a supportive school climate and environment</a:t>
            </a:r>
          </a:p>
          <a:p>
            <a:pPr algn="ctr" defTabSz="410751" latinLnBrk="1" hangingPunct="0"/>
            <a:endParaRPr lang="en-US" sz="800" b="1" dirty="0">
              <a:solidFill>
                <a:srgbClr val="632523"/>
              </a:solidFill>
              <a:sym typeface="Helvetica Neue Bold Condensed"/>
            </a:endParaRPr>
          </a:p>
          <a:p>
            <a:pPr marL="171450" indent="-171450" defTabSz="410751" latinLnBrk="1" hangingPunct="0">
              <a:buFont typeface="Arial"/>
              <a:buChar char="•"/>
            </a:pPr>
            <a:r>
              <a:rPr lang="en-US" sz="1100" b="1" dirty="0">
                <a:solidFill>
                  <a:srgbClr val="000000"/>
                </a:solidFill>
              </a:rPr>
              <a:t>Physical, emotional, cultural, and academic safety</a:t>
            </a:r>
          </a:p>
          <a:p>
            <a:pPr marL="171450" indent="-171450" defTabSz="410751" latinLnBrk="1" hangingPunct="0">
              <a:buFont typeface="Arial"/>
              <a:buChar char="•"/>
            </a:pPr>
            <a:r>
              <a:rPr lang="en-US" sz="1100" b="1" dirty="0">
                <a:solidFill>
                  <a:srgbClr val="000000"/>
                </a:solidFill>
              </a:rPr>
              <a:t>Culturally responsive teaching and learning </a:t>
            </a:r>
          </a:p>
          <a:p>
            <a:pPr defTabSz="410751" latinLnBrk="1" hangingPunct="0"/>
            <a:r>
              <a:rPr lang="en-US" sz="1100" b="1" dirty="0">
                <a:solidFill>
                  <a:srgbClr val="000000"/>
                </a:solidFill>
              </a:rPr>
              <a:t>     environment</a:t>
            </a:r>
          </a:p>
          <a:p>
            <a:pPr marL="171450" indent="-171450" defTabSz="410751" latinLnBrk="1" hangingPunct="0">
              <a:buFont typeface="Arial"/>
              <a:buChar char="•"/>
            </a:pPr>
            <a:r>
              <a:rPr lang="en-US" sz="1100" b="1" dirty="0">
                <a:solidFill>
                  <a:srgbClr val="000000"/>
                </a:solidFill>
              </a:rPr>
              <a:t>School-wide positive behavior supports </a:t>
            </a:r>
            <a:r>
              <a:rPr lang="en-US" sz="900" b="1" dirty="0">
                <a:solidFill>
                  <a:srgbClr val="000000"/>
                </a:solidFill>
              </a:rPr>
              <a:t>(</a:t>
            </a:r>
            <a:r>
              <a:rPr lang="en-US" sz="900" b="1" dirty="0" err="1">
                <a:solidFill>
                  <a:srgbClr val="000000"/>
                </a:solidFill>
              </a:rPr>
              <a:t>e.g</a:t>
            </a:r>
            <a:r>
              <a:rPr lang="en-US" sz="900" b="1" dirty="0">
                <a:solidFill>
                  <a:srgbClr val="000000"/>
                </a:solidFill>
              </a:rPr>
              <a:t> </a:t>
            </a:r>
          </a:p>
          <a:p>
            <a:pPr defTabSz="410751" latinLnBrk="1" hangingPunct="0"/>
            <a:r>
              <a:rPr lang="en-US" sz="900" b="1" dirty="0">
                <a:solidFill>
                  <a:srgbClr val="000000"/>
                </a:solidFill>
              </a:rPr>
              <a:t>       restorative practices, PBIS)</a:t>
            </a:r>
          </a:p>
          <a:p>
            <a:pPr marL="171450" indent="-171450" defTabSz="410751" latinLnBrk="1" hangingPunct="0">
              <a:buFont typeface="Arial"/>
              <a:buChar char="•"/>
            </a:pPr>
            <a:r>
              <a:rPr lang="en-US" sz="1100" b="1" dirty="0">
                <a:solidFill>
                  <a:srgbClr val="000000"/>
                </a:solidFill>
                <a:sym typeface="Helvetica Neue Bold Condensed"/>
              </a:rPr>
              <a:t>Youth voice and leadership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553294" y="1513797"/>
            <a:ext cx="2797516" cy="1487904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35717" tIns="35717" rIns="35717" bIns="35717" numCol="1" spcCol="26788" rtlCol="0" anchor="ctr">
            <a:spAutoFit/>
          </a:bodyPr>
          <a:lstStyle/>
          <a:p>
            <a:pPr algn="ctr" defTabSz="410751" latinLnBrk="1" hangingPunct="0"/>
            <a:r>
              <a:rPr lang="en-US" sz="1600" b="1" dirty="0">
                <a:solidFill>
                  <a:srgbClr val="C0504D">
                    <a:lumMod val="50000"/>
                  </a:srgbClr>
                </a:solidFill>
                <a:latin typeface="Calibri"/>
                <a:sym typeface="Helvetica Neue Bold Condensed"/>
              </a:rPr>
              <a:t>MODEL</a:t>
            </a:r>
          </a:p>
          <a:p>
            <a:pPr defTabSz="410751" latinLnBrk="1" hangingPunct="0"/>
            <a:r>
              <a:rPr lang="en-US" sz="1100" b="1" i="1" dirty="0"/>
              <a:t>Supporting adults in developing and using </a:t>
            </a:r>
          </a:p>
          <a:p>
            <a:pPr defTabSz="410751" latinLnBrk="1" hangingPunct="0"/>
            <a:r>
              <a:rPr lang="en-US" sz="1100" b="1" i="1" dirty="0"/>
              <a:t>their own SEL skills to foster relationships</a:t>
            </a:r>
          </a:p>
          <a:p>
            <a:pPr defTabSz="410751" latinLnBrk="1" hangingPunct="0"/>
            <a:endParaRPr lang="en-US" sz="800" b="1" dirty="0">
              <a:solidFill>
                <a:srgbClr val="C0504D">
                  <a:lumMod val="50000"/>
                </a:srgbClr>
              </a:solidFill>
              <a:latin typeface="Calibri"/>
              <a:sym typeface="Helvetica Neue Bold Condensed"/>
            </a:endParaRPr>
          </a:p>
          <a:p>
            <a:pPr marL="171450" indent="-171450" defTabSz="410751" latinLnBrk="1" hangingPunct="0">
              <a:buFont typeface="Arial"/>
              <a:buChar char="•"/>
            </a:pPr>
            <a:r>
              <a:rPr lang="en-US" sz="1100" b="1" dirty="0">
                <a:solidFill>
                  <a:srgbClr val="000000"/>
                </a:solidFill>
                <a:latin typeface="Calibri"/>
              </a:rPr>
              <a:t>Adult SEL skills and self-regulation</a:t>
            </a:r>
          </a:p>
          <a:p>
            <a:pPr marL="171450" indent="-171450" defTabSz="410751" latinLnBrk="1" hangingPunct="0">
              <a:buFont typeface="Arial"/>
              <a:buChar char="•"/>
            </a:pPr>
            <a:r>
              <a:rPr lang="en-US" sz="1100" b="1" dirty="0">
                <a:solidFill>
                  <a:srgbClr val="000000"/>
                </a:solidFill>
                <a:latin typeface="Calibri"/>
                <a:sym typeface="Helvetica Neue Bold Condensed"/>
              </a:rPr>
              <a:t>Supportive relationships with students</a:t>
            </a:r>
          </a:p>
          <a:p>
            <a:pPr marL="171450" indent="-171450" defTabSz="410751" latinLnBrk="1" hangingPunct="0">
              <a:buFont typeface="Arial"/>
              <a:buChar char="•"/>
            </a:pPr>
            <a:r>
              <a:rPr lang="en-US" sz="1100" b="1" dirty="0">
                <a:solidFill>
                  <a:srgbClr val="000000"/>
                </a:solidFill>
                <a:latin typeface="Calibri"/>
              </a:rPr>
              <a:t>Strong family-school partnerships</a:t>
            </a:r>
          </a:p>
          <a:p>
            <a:pPr marL="171450" indent="-171450" defTabSz="410751" latinLnBrk="1" hangingPunct="0">
              <a:buFont typeface="Arial"/>
              <a:buChar char="•"/>
            </a:pPr>
            <a:r>
              <a:rPr lang="en-US" sz="1100" b="1" dirty="0">
                <a:solidFill>
                  <a:srgbClr val="000000"/>
                </a:solidFill>
                <a:latin typeface="Calibri"/>
              </a:rPr>
              <a:t>Collegial and supportive staff relationships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553294" y="3449991"/>
            <a:ext cx="2679481" cy="2288123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35717" tIns="35717" rIns="35717" bIns="35717" numCol="1" spcCol="26788" rtlCol="0" anchor="ctr">
            <a:spAutoFit/>
          </a:bodyPr>
          <a:lstStyle/>
          <a:p>
            <a:pPr algn="ctr" defTabSz="410751" latinLnBrk="1" hangingPunct="0"/>
            <a:r>
              <a:rPr lang="en-US" sz="1600" b="1" dirty="0">
                <a:solidFill>
                  <a:srgbClr val="C0504D">
                    <a:lumMod val="50000"/>
                  </a:srgbClr>
                </a:solidFill>
                <a:latin typeface="Calibri"/>
                <a:sym typeface="Helvetica Neue Bold Condensed"/>
              </a:rPr>
              <a:t>SUPPORT</a:t>
            </a:r>
          </a:p>
          <a:p>
            <a:pPr lvl="0"/>
            <a:r>
              <a:rPr lang="en-US" sz="1100" b="1" i="1" dirty="0">
                <a:solidFill>
                  <a:prstClr val="black"/>
                </a:solidFill>
                <a:ea typeface="ＭＳ 明朝"/>
                <a:cs typeface="Times New Roman"/>
              </a:rPr>
              <a:t>Aligning and integrating culturally responsive SEL into district and school infrastructure </a:t>
            </a:r>
            <a:endParaRPr lang="en-US" sz="1100" b="1" i="1" dirty="0">
              <a:solidFill>
                <a:prstClr val="black"/>
              </a:solidFill>
            </a:endParaRPr>
          </a:p>
          <a:p>
            <a:pPr algn="ctr" defTabSz="410751" latinLnBrk="1" hangingPunct="0"/>
            <a:endParaRPr lang="en-US" sz="800" b="1" dirty="0">
              <a:solidFill>
                <a:srgbClr val="C0504D">
                  <a:lumMod val="50000"/>
                </a:srgbClr>
              </a:solidFill>
              <a:latin typeface="Calibri"/>
              <a:sym typeface="Helvetica Neue Bold Condensed"/>
            </a:endParaRPr>
          </a:p>
          <a:p>
            <a:pPr marL="171450" indent="-171450" defTabSz="410751" latinLnBrk="1" hangingPunct="0">
              <a:buFont typeface="Arial"/>
              <a:buChar char="•"/>
            </a:pPr>
            <a:r>
              <a:rPr lang="en-US" sz="1100" b="1" dirty="0">
                <a:solidFill>
                  <a:srgbClr val="000000"/>
                </a:solidFill>
                <a:latin typeface="Calibri"/>
              </a:rPr>
              <a:t>Shared vision, goals, action plan</a:t>
            </a:r>
          </a:p>
          <a:p>
            <a:pPr marL="171450" indent="-171450" defTabSz="410751" latinLnBrk="1" hangingPunct="0">
              <a:buFont typeface="Arial"/>
              <a:buChar char="•"/>
            </a:pPr>
            <a:r>
              <a:rPr lang="en-US" sz="1100" b="1" dirty="0">
                <a:solidFill>
                  <a:srgbClr val="000000"/>
                </a:solidFill>
                <a:latin typeface="Calibri"/>
              </a:rPr>
              <a:t>Policies and practices </a:t>
            </a:r>
            <a:r>
              <a:rPr lang="en-US" sz="900" b="1" dirty="0">
                <a:solidFill>
                  <a:srgbClr val="000000"/>
                </a:solidFill>
                <a:latin typeface="Calibri"/>
              </a:rPr>
              <a:t>(e.g. RTI/ MTSS, </a:t>
            </a:r>
          </a:p>
          <a:p>
            <a:pPr defTabSz="410751" latinLnBrk="1" hangingPunct="0"/>
            <a:r>
              <a:rPr lang="en-US" sz="900" b="1" dirty="0">
                <a:solidFill>
                  <a:srgbClr val="000000"/>
                </a:solidFill>
                <a:latin typeface="Calibri"/>
              </a:rPr>
              <a:t>       teaching framework)</a:t>
            </a:r>
          </a:p>
          <a:p>
            <a:pPr marL="171450" indent="-171450" defTabSz="410751" latinLnBrk="1" hangingPunct="0">
              <a:buFont typeface="Arial"/>
              <a:buChar char="•"/>
            </a:pPr>
            <a:r>
              <a:rPr lang="en-US" sz="1100" b="1" dirty="0">
                <a:solidFill>
                  <a:srgbClr val="000000"/>
                </a:solidFill>
                <a:latin typeface="Calibri"/>
              </a:rPr>
              <a:t>Ongoing job embedded professional </a:t>
            </a:r>
          </a:p>
          <a:p>
            <a:pPr defTabSz="410751" latinLnBrk="1" hangingPunct="0"/>
            <a:r>
              <a:rPr lang="en-US" sz="1100" b="1" dirty="0">
                <a:solidFill>
                  <a:srgbClr val="000000"/>
                </a:solidFill>
                <a:latin typeface="Calibri"/>
              </a:rPr>
              <a:t>      learning</a:t>
            </a:r>
          </a:p>
          <a:p>
            <a:pPr marL="171450" indent="-171450" defTabSz="410751" latinLnBrk="1" hangingPunct="0">
              <a:buFont typeface="Arial"/>
              <a:buChar char="•"/>
            </a:pPr>
            <a:r>
              <a:rPr lang="en-US" sz="1100" b="1" dirty="0">
                <a:solidFill>
                  <a:srgbClr val="000000"/>
                </a:solidFill>
                <a:latin typeface="Calibri"/>
              </a:rPr>
              <a:t>Regular examination of data and progress </a:t>
            </a:r>
          </a:p>
          <a:p>
            <a:pPr defTabSz="410751" latinLnBrk="1" hangingPunct="0"/>
            <a:r>
              <a:rPr lang="en-US" sz="1100" b="1" dirty="0">
                <a:solidFill>
                  <a:srgbClr val="000000"/>
                </a:solidFill>
                <a:latin typeface="Calibri"/>
              </a:rPr>
              <a:t>     towards goals</a:t>
            </a:r>
          </a:p>
          <a:p>
            <a:pPr marL="171450" indent="-171450" defTabSz="410751" latinLnBrk="1" hangingPunct="0">
              <a:buFont typeface="Arial"/>
              <a:buChar char="•"/>
            </a:pPr>
            <a:endParaRPr lang="en-US" sz="1200" b="1" dirty="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803787" y="3445179"/>
            <a:ext cx="3351161" cy="22929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410751" latinLnBrk="1" hangingPunct="0"/>
            <a:r>
              <a:rPr lang="en-US" sz="1600" b="1" dirty="0">
                <a:solidFill>
                  <a:srgbClr val="632523"/>
                </a:solidFill>
                <a:sym typeface="Helvetica Neue Bold Condensed"/>
              </a:rPr>
              <a:t>TEACH &amp; PRACTICE</a:t>
            </a:r>
          </a:p>
          <a:p>
            <a:pPr lvl="0"/>
            <a:r>
              <a:rPr lang="en-US" sz="1100" b="1" i="1" dirty="0">
                <a:solidFill>
                  <a:prstClr val="black"/>
                </a:solidFill>
                <a:ea typeface="ＭＳ 明朝"/>
                <a:cs typeface="Times New Roman"/>
              </a:rPr>
              <a:t>Directly teaching culturally responsive SEL skills with opportunities to practice these skills throughout the school day and after school</a:t>
            </a:r>
            <a:endParaRPr lang="en-US" sz="1100" b="1" i="1" dirty="0">
              <a:solidFill>
                <a:prstClr val="black"/>
              </a:solidFill>
            </a:endParaRPr>
          </a:p>
          <a:p>
            <a:pPr algn="ctr" defTabSz="410751" latinLnBrk="1" hangingPunct="0"/>
            <a:endParaRPr lang="en-US" sz="800" b="1" dirty="0">
              <a:solidFill>
                <a:srgbClr val="632523"/>
              </a:solidFill>
              <a:sym typeface="Helvetica Neue Bold Condensed"/>
            </a:endParaRPr>
          </a:p>
          <a:p>
            <a:pPr marL="171450" indent="-171450" defTabSz="410751" latinLnBrk="1" hangingPunct="0">
              <a:buFont typeface="Arial"/>
              <a:buChar char="•"/>
            </a:pPr>
            <a:r>
              <a:rPr lang="en-US" sz="1100" b="1" dirty="0">
                <a:solidFill>
                  <a:srgbClr val="000000"/>
                </a:solidFill>
              </a:rPr>
              <a:t>Common language to identify and discuss SEL skills</a:t>
            </a:r>
          </a:p>
          <a:p>
            <a:pPr defTabSz="410751" latinLnBrk="1" hangingPunct="0"/>
            <a:r>
              <a:rPr lang="en-US" sz="900" b="1" dirty="0">
                <a:solidFill>
                  <a:srgbClr val="000000"/>
                </a:solidFill>
              </a:rPr>
              <a:t>       (e.g. SEL learning standards)</a:t>
            </a:r>
          </a:p>
          <a:p>
            <a:pPr marL="171450" indent="-171450" defTabSz="410751" latinLnBrk="1" hangingPunct="0">
              <a:buFont typeface="Arial"/>
              <a:buChar char="•"/>
            </a:pPr>
            <a:r>
              <a:rPr lang="en-US" sz="1100" b="1" dirty="0">
                <a:solidFill>
                  <a:srgbClr val="000000"/>
                </a:solidFill>
              </a:rPr>
              <a:t>Direct SEL skill instruction </a:t>
            </a:r>
          </a:p>
          <a:p>
            <a:pPr marL="171450" indent="-171450" defTabSz="410751" latinLnBrk="1" hangingPunct="0">
              <a:buFont typeface="Arial"/>
              <a:buChar char="•"/>
            </a:pPr>
            <a:r>
              <a:rPr lang="en-US" sz="1100" b="1" dirty="0">
                <a:solidFill>
                  <a:srgbClr val="000000"/>
                </a:solidFill>
                <a:sym typeface="Helvetica Neue Bold Condensed"/>
              </a:rPr>
              <a:t>Teaching strategies and routines that reinforce SEL skill practice in academics</a:t>
            </a:r>
          </a:p>
          <a:p>
            <a:pPr marL="171450" indent="-171450" defTabSz="410751" latinLnBrk="1" hangingPunct="0">
              <a:buFont typeface="Arial"/>
              <a:buChar char="•"/>
            </a:pPr>
            <a:r>
              <a:rPr lang="en-US" sz="1100" b="1" dirty="0">
                <a:solidFill>
                  <a:srgbClr val="000000"/>
                </a:solidFill>
              </a:rPr>
              <a:t>School day SEL reinforced during afterschool </a:t>
            </a:r>
          </a:p>
          <a:p>
            <a:pPr marL="173038" defTabSz="410751" latinLnBrk="1" hangingPunct="0"/>
            <a:r>
              <a:rPr lang="en-US" sz="1100" b="1" dirty="0">
                <a:solidFill>
                  <a:srgbClr val="000000"/>
                </a:solidFill>
              </a:rPr>
              <a:t>time </a:t>
            </a:r>
            <a:r>
              <a:rPr lang="en-US" sz="900" b="1" dirty="0">
                <a:solidFill>
                  <a:srgbClr val="000000"/>
                </a:solidFill>
              </a:rPr>
              <a:t>(in sports, activities, at home)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865255" y="2020038"/>
            <a:ext cx="2900888" cy="26161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>
                <a:solidFill>
                  <a:srgbClr val="632523"/>
                </a:solidFill>
                <a:latin typeface="Calibri"/>
              </a:rPr>
              <a:t>CO-CREATE</a:t>
            </a:r>
          </a:p>
          <a:p>
            <a:r>
              <a:rPr lang="en-US" sz="1100" b="1" i="1" dirty="0"/>
              <a:t>Collaborating through authentic partnerships to integrate culture and transform education systems</a:t>
            </a:r>
          </a:p>
          <a:p>
            <a:endParaRPr lang="en-US" sz="800" b="1" dirty="0">
              <a:solidFill>
                <a:srgbClr val="632523"/>
              </a:solidFill>
              <a:latin typeface="Calibri"/>
            </a:endParaRPr>
          </a:p>
          <a:p>
            <a:pPr marL="171450" indent="-171450">
              <a:buFont typeface="Arial"/>
              <a:buChar char="•"/>
            </a:pPr>
            <a:r>
              <a:rPr lang="en-US" sz="1100" b="1" dirty="0">
                <a:solidFill>
                  <a:srgbClr val="000000"/>
                </a:solidFill>
                <a:latin typeface="Calibri"/>
              </a:rPr>
              <a:t>Community dialogue and conversation </a:t>
            </a:r>
          </a:p>
          <a:p>
            <a:pPr marL="171450" indent="-171450">
              <a:buFont typeface="Arial"/>
              <a:buChar char="•"/>
            </a:pPr>
            <a:r>
              <a:rPr lang="en-US" sz="1100" b="1" dirty="0">
                <a:solidFill>
                  <a:srgbClr val="000000"/>
                </a:solidFill>
                <a:latin typeface="Calibri"/>
              </a:rPr>
              <a:t>Partnerships for cultural integration in teaching and learning</a:t>
            </a:r>
          </a:p>
          <a:p>
            <a:pPr marL="171450" indent="-171450">
              <a:buFont typeface="Arial"/>
              <a:buChar char="•"/>
            </a:pPr>
            <a:r>
              <a:rPr lang="en-US" sz="1100" b="1">
                <a:solidFill>
                  <a:srgbClr val="000000"/>
                </a:solidFill>
              </a:rPr>
              <a:t>Community strength and resilience as the foundation</a:t>
            </a:r>
            <a:endParaRPr lang="en-US" sz="1100" b="1" dirty="0">
              <a:solidFill>
                <a:srgbClr val="000000"/>
              </a:solidFill>
              <a:latin typeface="Calibri"/>
            </a:endParaRPr>
          </a:p>
          <a:p>
            <a:pPr marL="171450" indent="-171450">
              <a:buFont typeface="Arial"/>
              <a:buChar char="•"/>
            </a:pPr>
            <a:r>
              <a:rPr lang="en-US" sz="1100" b="1" dirty="0">
                <a:solidFill>
                  <a:srgbClr val="000000"/>
                </a:solidFill>
                <a:latin typeface="Calibri"/>
              </a:rPr>
              <a:t>Regular and ongoing communication loop between school and community</a:t>
            </a:r>
          </a:p>
          <a:p>
            <a:pPr marL="285750" indent="-285750">
              <a:buFont typeface="Arial"/>
              <a:buChar char="•"/>
            </a:pPr>
            <a:endParaRPr lang="en-US" sz="1400" b="1" dirty="0">
              <a:solidFill>
                <a:srgbClr val="632523"/>
              </a:solidFill>
              <a:latin typeface="Calibri"/>
            </a:endParaRPr>
          </a:p>
          <a:p>
            <a:pPr algn="ctr"/>
            <a:endParaRPr lang="en-US" sz="1600" b="1" dirty="0">
              <a:solidFill>
                <a:srgbClr val="632523"/>
              </a:solidFill>
              <a:latin typeface="Calibri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548939" y="6000256"/>
            <a:ext cx="9144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rgbClr val="C0504D">
                    <a:lumMod val="50000"/>
                  </a:srgbClr>
                </a:solidFill>
                <a:latin typeface="Abadi MT Condensed Extra Bold"/>
                <a:cs typeface="Abadi MT Condensed Extra Bold"/>
              </a:rPr>
              <a:t>Culturally Responsive Embedded Social &amp; Emotional Learning (CRESEL)</a:t>
            </a:r>
          </a:p>
          <a:p>
            <a:pPr algn="ctr"/>
            <a:r>
              <a:rPr lang="en-US" sz="1400" b="1" dirty="0">
                <a:solidFill>
                  <a:srgbClr val="C0504D">
                    <a:lumMod val="50000"/>
                  </a:srgbClr>
                </a:solidFill>
                <a:latin typeface="Abadi MT Condensed Extra Bold"/>
                <a:cs typeface="Abadi MT Condensed Extra Bold"/>
              </a:rPr>
              <a:t>Working Draft August 2018</a:t>
            </a:r>
          </a:p>
        </p:txBody>
      </p:sp>
    </p:spTree>
    <p:extLst>
      <p:ext uri="{BB962C8B-B14F-4D97-AF65-F5344CB8AC3E}">
        <p14:creationId xmlns:p14="http://schemas.microsoft.com/office/powerpoint/2010/main" val="1793384906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danger of a single story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Watch a clip from </a:t>
            </a:r>
            <a:r>
              <a:rPr lang="en-US" dirty="0" err="1" smtClean="0"/>
              <a:t>Chimamanda</a:t>
            </a:r>
            <a:r>
              <a:rPr lang="en-US" dirty="0" smtClean="0"/>
              <a:t> </a:t>
            </a:r>
            <a:r>
              <a:rPr lang="en-US" dirty="0" err="1" smtClean="0"/>
              <a:t>Adichie’s</a:t>
            </a:r>
            <a:r>
              <a:rPr lang="en-US" dirty="0" smtClean="0"/>
              <a:t> </a:t>
            </a:r>
            <a:r>
              <a:rPr lang="en-US" dirty="0" smtClean="0">
                <a:hlinkClick r:id="rId2"/>
              </a:rPr>
              <a:t>“The Danger of a Single Story”</a:t>
            </a:r>
            <a:endParaRPr lang="en-US" dirty="0" smtClean="0"/>
          </a:p>
          <a:p>
            <a:r>
              <a:rPr lang="en-US" dirty="0" smtClean="0"/>
              <a:t>How can you tie </a:t>
            </a:r>
            <a:r>
              <a:rPr lang="en-US" dirty="0" err="1" smtClean="0"/>
              <a:t>Adichie’s</a:t>
            </a:r>
            <a:r>
              <a:rPr lang="en-US" dirty="0" smtClean="0"/>
              <a:t> message to the goals of CRESEL and our Tier 1 practices?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31943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should we care?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1251678" y="2286001"/>
            <a:ext cx="10178322" cy="1148575"/>
          </a:xfrm>
        </p:spPr>
        <p:txBody>
          <a:bodyPr/>
          <a:lstStyle/>
          <a:p>
            <a:r>
              <a:rPr lang="en-US" dirty="0" smtClean="0"/>
              <a:t>Conjure to your mind three students who would or have benefitted from this work. </a:t>
            </a:r>
          </a:p>
          <a:p>
            <a:r>
              <a:rPr lang="en-US" dirty="0" smtClean="0"/>
              <a:t>“Consider the Youth” circle activity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06367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32000" y="203200"/>
            <a:ext cx="8128000" cy="6451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67275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does it mean for BMS and my classroom?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51678" y="2386916"/>
            <a:ext cx="10178322" cy="2397514"/>
          </a:xfrm>
        </p:spPr>
        <p:txBody>
          <a:bodyPr>
            <a:normAutofit lnSpcReduction="10000"/>
          </a:bodyPr>
          <a:lstStyle/>
          <a:p>
            <a:endParaRPr lang="en-US" dirty="0" smtClean="0"/>
          </a:p>
          <a:p>
            <a:r>
              <a:rPr lang="en-US" dirty="0" smtClean="0"/>
              <a:t>Four quadrants activity</a:t>
            </a:r>
          </a:p>
          <a:p>
            <a:pPr lvl="1"/>
            <a:r>
              <a:rPr lang="en-US" dirty="0" smtClean="0"/>
              <a:t>Changing society</a:t>
            </a:r>
          </a:p>
          <a:p>
            <a:pPr lvl="1"/>
            <a:r>
              <a:rPr lang="en-US" dirty="0" smtClean="0"/>
              <a:t>Characteristics of the community</a:t>
            </a:r>
          </a:p>
          <a:p>
            <a:pPr lvl="1"/>
            <a:r>
              <a:rPr lang="en-US" dirty="0" smtClean="0"/>
              <a:t>Nature of the student body</a:t>
            </a:r>
          </a:p>
          <a:p>
            <a:pPr lvl="1"/>
            <a:r>
              <a:rPr lang="en-US" dirty="0" smtClean="0"/>
              <a:t>Research on curriculum, teaching, and learning</a:t>
            </a:r>
          </a:p>
          <a:p>
            <a:pPr lvl="1"/>
            <a:endParaRPr lang="en-US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1360449" y="5296829"/>
            <a:ext cx="848607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Discuss in your group:  As educators, why is it important that we review this information collectively? </a:t>
            </a:r>
          </a:p>
        </p:txBody>
      </p:sp>
    </p:spTree>
    <p:extLst>
      <p:ext uri="{BB962C8B-B14F-4D97-AF65-F5344CB8AC3E}">
        <p14:creationId xmlns:p14="http://schemas.microsoft.com/office/powerpoint/2010/main" val="4977128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adge">
  <a:themeElements>
    <a:clrScheme name="Badge">
      <a:dk1>
        <a:sysClr val="windowText" lastClr="000000"/>
      </a:dk1>
      <a:lt1>
        <a:sysClr val="window" lastClr="FFFFFF"/>
      </a:lt1>
      <a:dk2>
        <a:srgbClr val="2A1A00"/>
      </a:dk2>
      <a:lt2>
        <a:srgbClr val="F3F3F2"/>
      </a:lt2>
      <a:accent1>
        <a:srgbClr val="F8B323"/>
      </a:accent1>
      <a:accent2>
        <a:srgbClr val="656A59"/>
      </a:accent2>
      <a:accent3>
        <a:srgbClr val="46B2B5"/>
      </a:accent3>
      <a:accent4>
        <a:srgbClr val="8CAA7E"/>
      </a:accent4>
      <a:accent5>
        <a:srgbClr val="D36F68"/>
      </a:accent5>
      <a:accent6>
        <a:srgbClr val="826276"/>
      </a:accent6>
      <a:hlink>
        <a:srgbClr val="46B2B5"/>
      </a:hlink>
      <a:folHlink>
        <a:srgbClr val="A46694"/>
      </a:folHlink>
    </a:clrScheme>
    <a:fontScheme name="Badge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adg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771EA782-DFA6-45B1-AEA3-661F1715B31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TM10001106[[fn=Badge]]</Template>
  <TotalTime>4618</TotalTime>
  <Words>586</Words>
  <Application>Microsoft Office PowerPoint</Application>
  <PresentationFormat>Widescreen</PresentationFormat>
  <Paragraphs>94</Paragraphs>
  <Slides>11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21" baseType="lpstr">
      <vt:lpstr>Abadi MT Condensed Extra Bold</vt:lpstr>
      <vt:lpstr>Arial</vt:lpstr>
      <vt:lpstr>Calibri</vt:lpstr>
      <vt:lpstr>Gill Sans MT</vt:lpstr>
      <vt:lpstr>Helvetica</vt:lpstr>
      <vt:lpstr>Helvetica Neue Bold Condensed</vt:lpstr>
      <vt:lpstr>Impact</vt:lpstr>
      <vt:lpstr>ＭＳ 明朝</vt:lpstr>
      <vt:lpstr>Times New Roman</vt:lpstr>
      <vt:lpstr>Badge</vt:lpstr>
      <vt:lpstr>CRESEL at Blatchley Middle School</vt:lpstr>
      <vt:lpstr>Learning targets </vt:lpstr>
      <vt:lpstr>Why we continue to do what we do</vt:lpstr>
      <vt:lpstr>What is cresel?</vt:lpstr>
      <vt:lpstr>PowerPoint Presentation</vt:lpstr>
      <vt:lpstr>The danger of a single story</vt:lpstr>
      <vt:lpstr>Why should we care?</vt:lpstr>
      <vt:lpstr>PowerPoint Presentation</vt:lpstr>
      <vt:lpstr>What does it mean for BMS and my classroom?</vt:lpstr>
      <vt:lpstr>Collectively creating a vision</vt:lpstr>
      <vt:lpstr>Closing  </vt:lpstr>
    </vt:vector>
  </TitlesOfParts>
  <Company>Sitka School District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CRESEL at Blatchley Middle School</dc:title>
  <dc:creator>Hillary Seeland</dc:creator>
  <cp:lastModifiedBy>Hillary Seeland</cp:lastModifiedBy>
  <cp:revision>19</cp:revision>
  <cp:lastPrinted>2018-09-28T16:13:09Z</cp:lastPrinted>
  <dcterms:created xsi:type="dcterms:W3CDTF">2018-01-22T19:00:52Z</dcterms:created>
  <dcterms:modified xsi:type="dcterms:W3CDTF">2018-10-01T17:45:03Z</dcterms:modified>
</cp:coreProperties>
</file>