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7" r:id="rId2"/>
    <p:sldMasterId id="2147483719" r:id="rId3"/>
    <p:sldMasterId id="2147483731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8" r:id="rId6"/>
    <p:sldId id="269" r:id="rId7"/>
    <p:sldId id="277" r:id="rId8"/>
    <p:sldId id="275" r:id="rId9"/>
    <p:sldId id="274" r:id="rId10"/>
    <p:sldId id="273" r:id="rId11"/>
    <p:sldId id="270" r:id="rId12"/>
    <p:sldId id="279" r:id="rId13"/>
    <p:sldId id="282" r:id="rId14"/>
    <p:sldId id="278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96D-F2CA-364A-9F29-73AEE35EA71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F2FB-D4D3-3445-93CF-B9908D5B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2CDA-1DCA-2244-A155-14FFB2CE6EAF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A18F-8A7F-BB4E-9697-41EA44730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1145076" y="3429000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6329920" y="5850885"/>
            <a:ext cx="276221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828687" y="-9055"/>
            <a:ext cx="276221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0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24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01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19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28677" y="3"/>
            <a:ext cx="5687775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D92F0F3B-16BB-4489-BB21-65F40B4AE17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5429251" y="931192"/>
            <a:ext cx="3294972" cy="1338061"/>
          </a:xfrm>
        </p:spPr>
        <p:txBody>
          <a:bodyPr t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xmlns="" id="{1F9BD45B-C63D-416A-B4BE-874469C7A33E}"/>
              </a:ext>
            </a:extLst>
          </p:cNvPr>
          <p:cNvSpPr/>
          <p:nvPr userDrawn="1"/>
        </p:nvSpPr>
        <p:spPr>
          <a:xfrm rot="10800000" flipH="1">
            <a:off x="828675" y="529"/>
            <a:ext cx="3514726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4EBA745-0612-4E63-904D-28C1814173B3}"/>
              </a:ext>
            </a:extLst>
          </p:cNvPr>
          <p:cNvSpPr/>
          <p:nvPr userDrawn="1"/>
        </p:nvSpPr>
        <p:spPr>
          <a:xfrm rot="10800000">
            <a:off x="7260640" y="6171327"/>
            <a:ext cx="1883360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4A07D89-63CD-43EE-B1E4-7D0647743842}"/>
              </a:ext>
            </a:extLst>
          </p:cNvPr>
          <p:cNvSpPr/>
          <p:nvPr userDrawn="1"/>
        </p:nvSpPr>
        <p:spPr>
          <a:xfrm>
            <a:off x="8218401" y="469760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41AF09-FA4B-42FD-B2E1-9CE324444D10}"/>
              </a:ext>
            </a:extLst>
          </p:cNvPr>
          <p:cNvSpPr/>
          <p:nvPr userDrawn="1"/>
        </p:nvSpPr>
        <p:spPr>
          <a:xfrm>
            <a:off x="6625838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5429262" y="2280596"/>
            <a:ext cx="3294971" cy="465997"/>
          </a:xfrm>
        </p:spPr>
        <p:txBody>
          <a:bodyPr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759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28676" y="0"/>
            <a:ext cx="4051562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196617" y="441349"/>
            <a:ext cx="527607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>
                <a:solidFill>
                  <a:srgbClr val="000000">
                    <a:alpha val="5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232314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11" y="1812816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2867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76555" y="3534510"/>
            <a:ext cx="3420071" cy="465997"/>
          </a:xfrm>
        </p:spPr>
        <p:txBody>
          <a:bodyPr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0374FC2C-96CE-4523-B50F-ADC18C0A998B}"/>
              </a:ext>
            </a:extLst>
          </p:cNvPr>
          <p:cNvSpPr/>
          <p:nvPr userDrawn="1"/>
        </p:nvSpPr>
        <p:spPr>
          <a:xfrm rot="10800000">
            <a:off x="6329920" y="5850885"/>
            <a:ext cx="276221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473" y="1864903"/>
            <a:ext cx="3422142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4670" y="5671415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17982" y="194768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73841" y="685806"/>
            <a:ext cx="418416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8680994" y="6192906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82550" y="667908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6" hasCustomPrompt="1"/>
          </p:nvPr>
        </p:nvSpPr>
        <p:spPr>
          <a:xfrm>
            <a:off x="828585" y="-1579"/>
            <a:ext cx="2862521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87" hasCustomPrompt="1"/>
          </p:nvPr>
        </p:nvSpPr>
        <p:spPr>
          <a:xfrm>
            <a:off x="8252970" y="2043423"/>
            <a:ext cx="891041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18703" y="2622035"/>
            <a:ext cx="4184162" cy="3550187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B6064CAB-1057-41AD-A199-A6E8A7026465}"/>
              </a:ext>
            </a:extLst>
          </p:cNvPr>
          <p:cNvSpPr/>
          <p:nvPr userDrawn="1"/>
        </p:nvSpPr>
        <p:spPr>
          <a:xfrm>
            <a:off x="6393677" y="-1577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448" y="1254264"/>
            <a:ext cx="4176522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xmlns="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5976503" y="419270"/>
            <a:ext cx="1713905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47" name="Oval 46"/>
          <p:cNvSpPr/>
          <p:nvPr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24725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04" hasCustomPrompt="1"/>
          </p:nvPr>
        </p:nvSpPr>
        <p:spPr>
          <a:xfrm>
            <a:off x="1841953" y="419270"/>
            <a:ext cx="1713905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724" y="3462132"/>
            <a:ext cx="3734946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xmlns="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959273" y="2823082"/>
            <a:ext cx="3734946" cy="605918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4959274" y="3462132"/>
            <a:ext cx="3734946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07C33C9A-D7E8-4C10-B4DD-F1B8B3CAF4D7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6669BDAC-80FA-43B7-AF04-AC360CBD9C88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723" y="2825496"/>
            <a:ext cx="373761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algn="ctr">
              <a:defRPr lang="en-US" sz="1800" b="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6581300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0E54A15-983A-490F-A7FB-0881E0C810F7}"/>
              </a:ext>
            </a:extLst>
          </p:cNvPr>
          <p:cNvSpPr/>
          <p:nvPr userDrawn="1"/>
        </p:nvSpPr>
        <p:spPr>
          <a:xfrm>
            <a:off x="4071083" y="0"/>
            <a:ext cx="5072929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114" y="1036588"/>
            <a:ext cx="3386138" cy="573989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114" y="2296952"/>
            <a:ext cx="3386138" cy="377999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94727" y="1675127"/>
            <a:ext cx="336352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8676" y="518740"/>
            <a:ext cx="3743324" cy="5924550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953" y="6468326"/>
            <a:ext cx="332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Номер слайда 21">
            <a:extLst>
              <a:ext uri="{FF2B5EF4-FFF2-40B4-BE49-F238E27FC236}">
                <a16:creationId xmlns:a16="http://schemas.microsoft.com/office/drawing/2014/main" xmlns="" id="{2AD04D12-2503-45DD-8909-074A5644588E}"/>
              </a:ext>
            </a:extLst>
          </p:cNvPr>
          <p:cNvSpPr txBox="1">
            <a:spLocks/>
          </p:cNvSpPr>
          <p:nvPr userDrawn="1"/>
        </p:nvSpPr>
        <p:spPr>
          <a:xfrm>
            <a:off x="8189690" y="441349"/>
            <a:ext cx="527607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pPr/>
              <a:t>‹#›</a:t>
            </a:fld>
            <a:endParaRPr lang="en-US" sz="1000" dirty="0">
              <a:solidFill>
                <a:prstClr val="white">
                  <a:alpha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1361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189690" y="441349"/>
            <a:ext cx="527607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>
                <a:solidFill>
                  <a:srgbClr val="000000">
                    <a:alpha val="5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54347" y="2540523"/>
            <a:ext cx="1498862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4938" y="3267953"/>
            <a:ext cx="401953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5076" y="3429000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28675" y="1979635"/>
            <a:ext cx="8001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2340058" y="1119481"/>
            <a:ext cx="3562154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5088" y="1668437"/>
            <a:ext cx="270813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145076" y="3429000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6329920" y="5850885"/>
            <a:ext cx="276221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828687" y="-9055"/>
            <a:ext cx="276221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5" y="4528512"/>
            <a:ext cx="8001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36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6" y="1352557"/>
            <a:ext cx="7686674" cy="4824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31680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6314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11" y="1812816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2394163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58" y="1237089"/>
            <a:ext cx="3422142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858" y="2888813"/>
            <a:ext cx="3422142" cy="2980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0658" y="4"/>
            <a:ext cx="5063353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08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22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69091" y="0"/>
            <a:ext cx="507492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31680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6314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11" y="1812816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2394163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58" y="1237089"/>
            <a:ext cx="3422142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4069091" y="0"/>
            <a:ext cx="507492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9857" y="2888791"/>
            <a:ext cx="3422142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9239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677" y="1338609"/>
            <a:ext cx="3686175" cy="48383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62" y="1338609"/>
            <a:ext cx="3886199" cy="48383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8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676" y="1341797"/>
            <a:ext cx="366950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676" y="2308409"/>
            <a:ext cx="3669506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831" y="1341797"/>
            <a:ext cx="387072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19" y="2308409"/>
            <a:ext cx="387072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12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3932571" y="6098281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57200"/>
            <a:ext cx="27503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675" y="2057400"/>
            <a:ext cx="27503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174" y="457201"/>
            <a:ext cx="4773369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0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880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68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4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78360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73727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6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7847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69091" y="0"/>
            <a:ext cx="507492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2394163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4069091" y="0"/>
            <a:ext cx="507492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38392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44828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0805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23440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2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4" y="261893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FDC56-6C76-0948-97FD-0CA832564082}" type="slidenum">
              <a:rPr lang="en-US" smtClean="0">
                <a:solidFill>
                  <a:srgbClr val="434342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2815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9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56764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98268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6490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0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4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48382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14030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53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773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947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48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91085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88202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54434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19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0" y="2618928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FDC56-6C76-0948-97FD-0CA832564082}" type="slidenum">
              <a:rPr lang="en-US" smtClean="0">
                <a:solidFill>
                  <a:srgbClr val="434342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21186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7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50983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15954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00215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7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97575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275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629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78189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90231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27159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87243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4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FDC56-6C76-0948-97FD-0CA832564082}" type="slidenum">
              <a:rPr lang="en-US" smtClean="0">
                <a:solidFill>
                  <a:srgbClr val="434342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434342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58953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8582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2403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D9C-AFD4-264A-BAD7-5741D29085D9}" type="datetimeFigureOut">
              <a:rPr lang="en-US" smtClean="0">
                <a:latin typeface="Franklin Gothic Book"/>
              </a:rPr>
              <a:pPr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C56-6C76-0948-97FD-0CA832564082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735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29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97101" y="1199120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5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5" y="645980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0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637052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637052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7181862" y="1199103"/>
            <a:ext cx="3521645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793996" y="759750"/>
            <a:ext cx="418416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4732251" y="5745357"/>
            <a:ext cx="79548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3932571" y="6098281"/>
            <a:ext cx="183383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7880592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3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9143989" cy="4915076"/>
          </a:xfrm>
          <a:blipFill>
            <a:blip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latin typeface="Calibri"/>
              </a:rPr>
              <a:pPr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2394163" y="6397366"/>
            <a:ext cx="1263419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122565" y="0"/>
            <a:ext cx="1543386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954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2" y="645980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0298CD5-6C1E-4009-B41F-6DF62E31D3BE}" type="datetimeFigureOut">
              <a:rPr lang="en-US" smtClean="0">
                <a:latin typeface="Calibri"/>
              </a:rPr>
              <a:pPr defTabSz="457200"/>
              <a:t>12/3/18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0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5" y="645980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latin typeface="Calibri"/>
              </a:rPr>
              <a:pPr defTabSz="457200"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/>
          <p:nvPr userDrawn="1"/>
        </p:nvCxnSpPr>
        <p:spPr>
          <a:xfrm>
            <a:off x="419778" y="5537233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61">
            <a:extLst>
              <a:ext uri="{FF2B5EF4-FFF2-40B4-BE49-F238E27FC236}">
                <a16:creationId xmlns:a16="http://schemas.microsoft.com/office/drawing/2014/main" xmlns="" id="{9DA099E0-27DA-42BD-9D42-E4CA07B78FDD}"/>
              </a:ext>
            </a:extLst>
          </p:cNvPr>
          <p:cNvSpPr/>
          <p:nvPr userDrawn="1"/>
        </p:nvSpPr>
        <p:spPr>
          <a:xfrm rot="16200000">
            <a:off x="-1688431" y="3225102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5720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spc="600" dirty="0">
                <a:solidFill>
                  <a:srgbClr val="2F3342"/>
                </a:solidFill>
                <a:latin typeface="Calibri"/>
                <a:ea typeface="Bebas"/>
                <a:cs typeface="Bebas"/>
                <a:sym typeface="Bebas"/>
              </a:rPr>
              <a:t>4</a:t>
            </a:r>
            <a:r>
              <a:rPr lang="en-US" sz="2400" b="1" spc="600" baseline="30000" dirty="0">
                <a:solidFill>
                  <a:srgbClr val="2F3342"/>
                </a:solidFill>
                <a:latin typeface="Calibri"/>
                <a:ea typeface="Bebas"/>
                <a:cs typeface="Bebas"/>
                <a:sym typeface="Bebas"/>
              </a:rPr>
              <a:t>TH </a:t>
            </a:r>
            <a:r>
              <a:rPr lang="en-US" sz="2400" b="1" spc="600" dirty="0">
                <a:solidFill>
                  <a:srgbClr val="E48312"/>
                </a:solidFill>
                <a:latin typeface="Calibri"/>
                <a:ea typeface="Bebas"/>
                <a:cs typeface="Bebas"/>
                <a:sym typeface="Bebas"/>
              </a:rPr>
              <a:t>COFFEE</a:t>
            </a:r>
            <a:endParaRPr lang="en-US" sz="2400" b="1" spc="600" dirty="0">
              <a:solidFill>
                <a:srgbClr val="E48312"/>
              </a:solidFill>
              <a:latin typeface="Calibri"/>
              <a:ea typeface="Bebas"/>
              <a:cs typeface="Gill Sans" panose="020B0502020104020203" pitchFamily="34" charset="-79"/>
              <a:sym typeface="Bebas"/>
            </a:endParaRPr>
          </a:p>
        </p:txBody>
      </p:sp>
      <p:sp>
        <p:nvSpPr>
          <p:cNvPr id="13" name="Номер слайда 21">
            <a:extLst>
              <a:ext uri="{FF2B5EF4-FFF2-40B4-BE49-F238E27FC236}">
                <a16:creationId xmlns:a16="http://schemas.microsoft.com/office/drawing/2014/main" xmlns="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8189690" y="441349"/>
            <a:ext cx="527607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rgbClr val="000000">
                    <a:alpha val="50000"/>
                  </a:srgbClr>
                </a:solidFill>
                <a:latin typeface="Calibri"/>
              </a:rPr>
              <a:pPr/>
              <a:t>‹#›</a:t>
            </a:fld>
            <a:endParaRPr lang="en-US" sz="1000" dirty="0">
              <a:solidFill>
                <a:srgbClr val="000000">
                  <a:alpha val="50000"/>
                </a:srgbClr>
              </a:solidFill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/>
          <p:nvPr userDrawn="1"/>
        </p:nvCxnSpPr>
        <p:spPr>
          <a:xfrm>
            <a:off x="419778" y="23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790255"/>
            <a:ext cx="3574257" cy="10677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790256"/>
            <a:ext cx="9146380" cy="106776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5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42001" y="6187558"/>
            <a:ext cx="1187354" cy="26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2EADBD9C-AFD4-264A-BAD7-5741D29085D9}" type="datetimeFigureOut">
              <a:rPr lang="en-US" smtClean="0">
                <a:latin typeface="Franklin Gothic Book"/>
              </a:rPr>
              <a:pPr defTabSz="457200"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2D5FDC56-6C76-0948-97FD-0CA832564082}" type="slidenum">
              <a:rPr lang="en-US" smtClean="0">
                <a:latin typeface="Franklin Gothic Book"/>
              </a:rPr>
              <a:pPr defTabSz="457200"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66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790247"/>
            <a:ext cx="3574257" cy="10677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790248"/>
            <a:ext cx="9146380" cy="106776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44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42001" y="6187550"/>
            <a:ext cx="1187354" cy="26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2EADBD9C-AFD4-264A-BAD7-5741D29085D9}" type="datetimeFigureOut">
              <a:rPr lang="en-US" smtClean="0">
                <a:latin typeface="Franklin Gothic Book"/>
              </a:rPr>
              <a:pPr defTabSz="457200"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2D5FDC56-6C76-0948-97FD-0CA832564082}" type="slidenum">
              <a:rPr lang="en-US" smtClean="0">
                <a:latin typeface="Franklin Gothic Book"/>
              </a:rPr>
              <a:pPr defTabSz="457200"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141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790233"/>
            <a:ext cx="3574257" cy="10677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790234"/>
            <a:ext cx="9146380" cy="106776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42001" y="6187536"/>
            <a:ext cx="1187354" cy="26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2EADBD9C-AFD4-264A-BAD7-5741D29085D9}" type="datetimeFigureOut">
              <a:rPr lang="en-US" smtClean="0">
                <a:latin typeface="Franklin Gothic Book"/>
              </a:rPr>
              <a:pPr defTabSz="457200"/>
              <a:t>12/3/18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2D5FDC56-6C76-0948-97FD-0CA832564082}" type="slidenum">
              <a:rPr lang="en-US" smtClean="0">
                <a:latin typeface="Franklin Gothic Book"/>
              </a:rPr>
              <a:pPr defTabSz="457200"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3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7" y="3136736"/>
            <a:ext cx="8364333" cy="10536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CRESEL PLC: </a:t>
            </a:r>
            <a:r>
              <a:rPr lang="en-US" b="1" dirty="0" smtClean="0"/>
              <a:t>Kodiak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779673" y="4585293"/>
            <a:ext cx="8124413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In Every Chair a Leader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December 3, </a:t>
            </a:r>
            <a:r>
              <a:rPr lang="en-US" sz="2800" b="1" dirty="0" smtClean="0"/>
              <a:t>2018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0425" y="288660"/>
            <a:ext cx="81536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WELCOME!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Please get settled in and:  </a:t>
            </a:r>
          </a:p>
          <a:p>
            <a:pPr defTabSz="457200"/>
            <a:endParaRPr lang="en-US" sz="1000" dirty="0">
              <a:solidFill>
                <a:srgbClr val="000000"/>
              </a:solidFill>
              <a:latin typeface="Calibri"/>
            </a:endParaRPr>
          </a:p>
          <a:p>
            <a:pPr marL="457200" indent="-457200" defTabSz="457200">
              <a:buFont typeface="Wingdings" charset="2"/>
              <a:buChar char="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Turn on both your audio and video.</a:t>
            </a:r>
          </a:p>
          <a:p>
            <a:pPr marL="457200" indent="-457200" defTabSz="457200">
              <a:buFont typeface="Wingdings" charset="2"/>
              <a:buChar char="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Type a greeting into the chat box to let us know who is joining. </a:t>
            </a:r>
          </a:p>
          <a:p>
            <a:pPr marL="457200" indent="-457200" defTabSz="457200">
              <a:buFont typeface="Wingdings" charset="2"/>
              <a:buChar char="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Have our shared CRESEL PLC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google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doc open and ready to use.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74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750" y="241891"/>
            <a:ext cx="8456383" cy="5820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" b="1" cap="none" dirty="0" smtClean="0"/>
          </a:p>
          <a:p>
            <a:r>
              <a:rPr lang="en-US" sz="3200" cap="none" dirty="0" smtClean="0"/>
              <a:t>(</a:t>
            </a:r>
            <a:r>
              <a:rPr lang="en-US" sz="3200" cap="none" dirty="0"/>
              <a:t>4) What is the change we want to achieve?  Is implementation of tools and projects the change we intend or is it bigger than that?</a:t>
            </a:r>
          </a:p>
          <a:p>
            <a:endParaRPr lang="en-US" sz="3200" cap="none" dirty="0"/>
          </a:p>
          <a:p>
            <a:r>
              <a:rPr lang="en-US" sz="3200" cap="none" dirty="0"/>
              <a:t>(5) How does a </a:t>
            </a:r>
            <a:r>
              <a:rPr lang="en-US" sz="3200" cap="none" dirty="0" smtClean="0"/>
              <a:t>system, or even a classroom, maintain </a:t>
            </a:r>
            <a:r>
              <a:rPr lang="en-US" sz="3200" cap="none" dirty="0"/>
              <a:t>a focus and commitment to plans for long-term changes in the midst of reacting to the day-to-day issues that demand action? </a:t>
            </a:r>
          </a:p>
          <a:p>
            <a:endParaRPr lang="en-US" sz="3200" cap="none" dirty="0"/>
          </a:p>
          <a:p>
            <a:r>
              <a:rPr lang="en-US" sz="3200" cap="none" dirty="0"/>
              <a:t>(6) How can we influence system change when we may not be in a position of authority?</a:t>
            </a:r>
            <a:endParaRPr lang="en-US" sz="3200" b="1" cap="none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210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9" y="640080"/>
            <a:ext cx="7520940" cy="54864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879" y="1678123"/>
            <a:ext cx="7753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Champion Log – survey monkey link</a:t>
            </a:r>
          </a:p>
          <a:p>
            <a:endParaRPr lang="en-US" sz="2800" b="1" dirty="0"/>
          </a:p>
          <a:p>
            <a:r>
              <a:rPr lang="en-US" sz="2800" b="1" dirty="0" smtClean="0"/>
              <a:t>Next PLC is Monday December 10 (back-to-back sessions) at 3:30p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741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622" y="5758743"/>
            <a:ext cx="4656177" cy="1143000"/>
          </a:xfrm>
        </p:spPr>
        <p:txBody>
          <a:bodyPr/>
          <a:lstStyle/>
          <a:p>
            <a:pPr algn="r"/>
            <a:r>
              <a:rPr lang="en-US" sz="4400" dirty="0" smtClean="0">
                <a:solidFill>
                  <a:srgbClr val="F96A1B"/>
                </a:solidFill>
              </a:rPr>
              <a:t>Closing</a:t>
            </a:r>
            <a:endParaRPr lang="en-US" sz="4400" dirty="0">
              <a:solidFill>
                <a:srgbClr val="F96A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07" y="639719"/>
            <a:ext cx="7782500" cy="303327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Please type into the chat box</a:t>
            </a:r>
            <a:r>
              <a:rPr lang="en-US" sz="2400" dirty="0" smtClean="0"/>
              <a:t>…</a:t>
            </a:r>
          </a:p>
          <a:p>
            <a:endParaRPr lang="en-US" sz="3200" dirty="0" smtClean="0"/>
          </a:p>
          <a:p>
            <a:pPr marL="514350" indent="-514350">
              <a:buAutoNum type="arabicParenBoth"/>
            </a:pPr>
            <a:r>
              <a:rPr lang="en-US" sz="3200" dirty="0" smtClean="0"/>
              <a:t> A gratitude about today’s session</a:t>
            </a:r>
          </a:p>
          <a:p>
            <a:pPr marL="514350" indent="-514350">
              <a:buAutoNum type="arabicParenBoth"/>
            </a:pPr>
            <a:endParaRPr lang="en-US" sz="3200" dirty="0" smtClean="0"/>
          </a:p>
          <a:p>
            <a:pPr marL="514350" indent="-514350">
              <a:buAutoNum type="arabicParenBoth"/>
            </a:pPr>
            <a:r>
              <a:rPr lang="en-US" sz="3200" dirty="0" smtClean="0"/>
              <a:t> How </a:t>
            </a:r>
            <a:r>
              <a:rPr lang="en-US" sz="3200" dirty="0" smtClean="0"/>
              <a:t>will you use what you learned today?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134" y="4217246"/>
            <a:ext cx="8172727" cy="104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000" dirty="0" smtClean="0">
                <a:solidFill>
                  <a:srgbClr val="F96A1B"/>
                </a:solidFill>
                <a:latin typeface="Franklin Gothic Book"/>
              </a:rPr>
              <a:t>See you </a:t>
            </a:r>
            <a:r>
              <a:rPr lang="en-US" sz="3000" dirty="0" smtClean="0">
                <a:solidFill>
                  <a:srgbClr val="F96A1B"/>
                </a:solidFill>
                <a:latin typeface="Franklin Gothic Book"/>
              </a:rPr>
              <a:t>next week on Monday Dec 10 @ </a:t>
            </a:r>
            <a:r>
              <a:rPr lang="en-US" sz="3000" dirty="0" smtClean="0">
                <a:solidFill>
                  <a:srgbClr val="F96A1B"/>
                </a:solidFill>
                <a:latin typeface="Franklin Gothic Book"/>
              </a:rPr>
              <a:t>3:30 for conversation with Fargo in Yukon Koyukuk!</a:t>
            </a:r>
          </a:p>
          <a:p>
            <a:endParaRPr lang="en-US" dirty="0" smtClean="0">
              <a:solidFill>
                <a:srgbClr val="000000"/>
              </a:solidFill>
              <a:latin typeface="Franklin Gothic Book"/>
            </a:endParaRPr>
          </a:p>
          <a:p>
            <a:endParaRPr lang="en-US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6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11" y="419539"/>
            <a:ext cx="7520940" cy="548640"/>
          </a:xfrm>
        </p:spPr>
        <p:txBody>
          <a:bodyPr/>
          <a:lstStyle/>
          <a:p>
            <a:r>
              <a:rPr lang="en-US" sz="4000" b="1" dirty="0" smtClean="0"/>
              <a:t>Host Debriefing Questions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7" y="1434895"/>
            <a:ext cx="7520940" cy="3579849"/>
          </a:xfrm>
        </p:spPr>
        <p:txBody>
          <a:bodyPr/>
          <a:lstStyle/>
          <a:p>
            <a:r>
              <a:rPr lang="en-US" sz="3200" i="1" dirty="0" smtClean="0"/>
              <a:t>Congratulations on hosting!</a:t>
            </a:r>
          </a:p>
          <a:p>
            <a:endParaRPr lang="en-US" dirty="0"/>
          </a:p>
          <a:p>
            <a:r>
              <a:rPr lang="en-US" sz="2800" dirty="0" smtClean="0"/>
              <a:t>How do you feel?</a:t>
            </a:r>
          </a:p>
          <a:p>
            <a:r>
              <a:rPr lang="en-US" sz="2800" dirty="0" smtClean="0"/>
              <a:t>What went well?</a:t>
            </a:r>
          </a:p>
          <a:p>
            <a:r>
              <a:rPr lang="en-US" sz="2800" dirty="0" smtClean="0"/>
              <a:t>What would you do </a:t>
            </a:r>
            <a:r>
              <a:rPr lang="en-US" sz="2800" dirty="0" smtClean="0"/>
              <a:t>differently next time?</a:t>
            </a:r>
            <a:endParaRPr lang="en-US" sz="2800" dirty="0" smtClean="0"/>
          </a:p>
          <a:p>
            <a:r>
              <a:rPr lang="en-US" sz="2800" dirty="0" smtClean="0"/>
              <a:t>What did you learn?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1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214" y="5795349"/>
            <a:ext cx="4809067" cy="1143000"/>
          </a:xfrm>
        </p:spPr>
        <p:txBody>
          <a:bodyPr/>
          <a:lstStyle/>
          <a:p>
            <a:pPr algn="r"/>
            <a:r>
              <a:rPr lang="en-US" sz="4400" b="1" dirty="0" smtClean="0">
                <a:solidFill>
                  <a:srgbClr val="F96A1B"/>
                </a:solidFill>
              </a:rPr>
              <a:t>OUR Agreements</a:t>
            </a:r>
            <a:endParaRPr lang="en-US" sz="4400" b="1" dirty="0">
              <a:solidFill>
                <a:srgbClr val="F96A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89" y="689383"/>
            <a:ext cx="4767091" cy="512524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ym typeface="Wingdings"/>
              </a:rPr>
              <a:t>Safe space for meaningful </a:t>
            </a:r>
            <a:r>
              <a:rPr lang="en-US" sz="2400" dirty="0" smtClean="0">
                <a:sym typeface="Wingdings"/>
              </a:rPr>
              <a:t>conversation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ym typeface="Wingdings"/>
              </a:rPr>
              <a:t>Listen to understand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Speak </a:t>
            </a:r>
            <a:r>
              <a:rPr lang="en-US" sz="2400" dirty="0" smtClean="0"/>
              <a:t>and write with care for others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Value or time together – Be present, be engaged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Challenges </a:t>
            </a:r>
            <a:r>
              <a:rPr lang="en-US" sz="2400" dirty="0" smtClean="0">
                <a:sym typeface="Wingdings"/>
              </a:rPr>
              <a:t> Solutions</a:t>
            </a:r>
          </a:p>
          <a:p>
            <a:endParaRPr lang="en-US" sz="3600" dirty="0" smtClean="0"/>
          </a:p>
        </p:txBody>
      </p:sp>
      <p:pic>
        <p:nvPicPr>
          <p:cNvPr id="7" name="Girl with Agreements (1)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33245" r="-1" b="24358"/>
          <a:stretch/>
        </p:blipFill>
        <p:spPr>
          <a:xfrm>
            <a:off x="445804" y="194456"/>
            <a:ext cx="3277460" cy="6463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41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12" y="5814457"/>
            <a:ext cx="4030133" cy="1143000"/>
          </a:xfrm>
        </p:spPr>
        <p:txBody>
          <a:bodyPr/>
          <a:lstStyle/>
          <a:p>
            <a:pPr algn="r"/>
            <a:r>
              <a:rPr lang="en-US" sz="4400" b="1" dirty="0" smtClean="0">
                <a:solidFill>
                  <a:schemeClr val="accent2"/>
                </a:solidFill>
              </a:rPr>
              <a:t>Our protocol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8321" y="831619"/>
            <a:ext cx="8429412" cy="4743705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dirty="0" smtClean="0"/>
              <a:t>3:30 – 4:30p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400" dirty="0" smtClean="0"/>
              <a:t>Welcome </a:t>
            </a:r>
            <a:r>
              <a:rPr lang="en-US" sz="2400" dirty="0"/>
              <a:t>(2 </a:t>
            </a:r>
            <a:r>
              <a:rPr lang="en-US" sz="2400" dirty="0" err="1"/>
              <a:t>mins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CRESEL in Kodiak</a:t>
            </a:r>
            <a:r>
              <a:rPr lang="en-US" sz="2400" dirty="0" smtClean="0"/>
              <a:t> </a:t>
            </a:r>
            <a:r>
              <a:rPr lang="en-US" sz="2400" dirty="0" smtClean="0"/>
              <a:t>(20 </a:t>
            </a:r>
            <a:r>
              <a:rPr lang="en-US" sz="2400" dirty="0" err="1" smtClean="0"/>
              <a:t>mins</a:t>
            </a:r>
            <a:r>
              <a:rPr lang="en-US" sz="2400" dirty="0" smtClean="0"/>
              <a:t>) – </a:t>
            </a:r>
            <a:r>
              <a:rPr lang="en-US" sz="2400" dirty="0" smtClean="0"/>
              <a:t>Kim </a:t>
            </a:r>
            <a:r>
              <a:rPr lang="en-US" sz="2400" dirty="0" err="1"/>
              <a:t>H</a:t>
            </a:r>
            <a:r>
              <a:rPr lang="en-US" sz="2400" dirty="0" err="1" smtClean="0"/>
              <a:t>anisch</a:t>
            </a:r>
            <a:r>
              <a:rPr lang="en-US" sz="2400" dirty="0" smtClean="0"/>
              <a:t>, Kodiak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Clarifying </a:t>
            </a:r>
            <a:r>
              <a:rPr lang="en-US" sz="2400" dirty="0"/>
              <a:t>Q</a:t>
            </a:r>
            <a:r>
              <a:rPr lang="en-US" sz="2400" dirty="0" smtClean="0"/>
              <a:t>uestions</a:t>
            </a:r>
            <a:r>
              <a:rPr lang="en-US" sz="2400" dirty="0"/>
              <a:t>, if needed (5 </a:t>
            </a:r>
            <a:r>
              <a:rPr lang="en-US" sz="2400" dirty="0" err="1"/>
              <a:t>mins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Individual Reflection in Google Doc (5 </a:t>
            </a:r>
            <a:r>
              <a:rPr lang="en-US" sz="2400" dirty="0" err="1"/>
              <a:t>mins</a:t>
            </a:r>
            <a:r>
              <a:rPr lang="en-US" sz="2400" dirty="0"/>
              <a:t>) 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Collaborative Discussion (25 </a:t>
            </a:r>
            <a:r>
              <a:rPr lang="en-US" sz="2400" dirty="0" err="1" smtClean="0"/>
              <a:t>mins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Closing </a:t>
            </a:r>
            <a:r>
              <a:rPr lang="en-US" sz="2400" dirty="0">
                <a:solidFill>
                  <a:srgbClr val="000000"/>
                </a:solidFill>
              </a:rPr>
              <a:t>Reflection in </a:t>
            </a:r>
            <a:r>
              <a:rPr lang="en-US" sz="2400" dirty="0" smtClean="0">
                <a:solidFill>
                  <a:srgbClr val="000000"/>
                </a:solidFill>
              </a:rPr>
              <a:t>Chat Box </a:t>
            </a:r>
            <a:r>
              <a:rPr lang="en-US" sz="2400" dirty="0" smtClean="0"/>
              <a:t>(</a:t>
            </a:r>
            <a:r>
              <a:rPr lang="en-US" sz="2400" dirty="0"/>
              <a:t>3 </a:t>
            </a:r>
            <a:r>
              <a:rPr lang="en-US" sz="2400" dirty="0" err="1"/>
              <a:t>mins</a:t>
            </a:r>
            <a:r>
              <a:rPr lang="en-US" sz="2400" dirty="0" smtClean="0"/>
              <a:t>)</a:t>
            </a:r>
            <a:endParaRPr lang="en-US" sz="1300" dirty="0"/>
          </a:p>
          <a:p>
            <a:endParaRPr lang="en-US" sz="2800" b="0" dirty="0" smtClean="0"/>
          </a:p>
          <a:p>
            <a:r>
              <a:rPr lang="en-US" sz="2800" b="0" dirty="0" smtClean="0"/>
              <a:t>4</a:t>
            </a:r>
            <a:r>
              <a:rPr lang="en-US" sz="2800" b="0" dirty="0"/>
              <a:t>:30 - 5:</a:t>
            </a:r>
            <a:r>
              <a:rPr lang="en-US" sz="2800" b="0" dirty="0" smtClean="0"/>
              <a:t>00p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400" i="1" dirty="0" smtClean="0"/>
              <a:t>Optional</a:t>
            </a:r>
            <a:r>
              <a:rPr lang="en-US" sz="2400" b="0" dirty="0" smtClean="0"/>
              <a:t> </a:t>
            </a:r>
            <a:r>
              <a:rPr lang="en-US" sz="2400" b="0" dirty="0"/>
              <a:t>Sharing &amp; Technical </a:t>
            </a:r>
            <a:r>
              <a:rPr lang="en-US" sz="2400" b="0" dirty="0" smtClean="0"/>
              <a:t>Assistance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188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18" y="552012"/>
            <a:ext cx="8540528" cy="796460"/>
          </a:xfrm>
        </p:spPr>
        <p:txBody>
          <a:bodyPr/>
          <a:lstStyle/>
          <a:p>
            <a:pPr marL="0" indent="0"/>
            <a:r>
              <a:rPr lang="en-US" dirty="0" err="1" smtClean="0"/>
              <a:t>WELCOMe</a:t>
            </a:r>
            <a:r>
              <a:rPr lang="en-US" dirty="0" smtClean="0"/>
              <a:t> Tanya &amp; Rita!</a:t>
            </a:r>
            <a:br>
              <a:rPr lang="en-US" dirty="0" smtClean="0"/>
            </a:br>
            <a:r>
              <a:rPr lang="en-US" sz="1600" dirty="0"/>
              <a:t>STEPS </a:t>
            </a:r>
            <a:r>
              <a:rPr lang="en-US" sz="1600" dirty="0" smtClean="0"/>
              <a:t>Alaska: Supporting </a:t>
            </a:r>
            <a:r>
              <a:rPr lang="en-US" sz="1600" dirty="0"/>
              <a:t>Transitions &amp; Educational Promise in Southeast Alaska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18" y="1207353"/>
            <a:ext cx="3315944" cy="446285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800" dirty="0" smtClean="0"/>
              <a:t>Tanya </a:t>
            </a:r>
            <a:r>
              <a:rPr lang="en-US" sz="2800" dirty="0" err="1" smtClean="0"/>
              <a:t>Salmi</a:t>
            </a:r>
            <a:endParaRPr lang="en-US" sz="2800" dirty="0"/>
          </a:p>
          <a:p>
            <a:r>
              <a:rPr lang="en-US" sz="2000" dirty="0" smtClean="0"/>
              <a:t>Project Manager,  Angoon</a:t>
            </a:r>
          </a:p>
          <a:p>
            <a:endParaRPr lang="en-US" sz="2400" dirty="0" smtClean="0"/>
          </a:p>
        </p:txBody>
      </p:sp>
      <p:pic>
        <p:nvPicPr>
          <p:cNvPr id="5" name="Picture 4" descr="ang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748058"/>
            <a:ext cx="4180945" cy="313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7387" y="1670840"/>
            <a:ext cx="328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Rita Crouch</a:t>
            </a:r>
          </a:p>
          <a:p>
            <a:r>
              <a:rPr lang="en-US" dirty="0"/>
              <a:t>School Counselor, </a:t>
            </a:r>
            <a:r>
              <a:rPr lang="en-US" dirty="0" smtClean="0"/>
              <a:t>Hoonah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hoona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09" y="2748058"/>
            <a:ext cx="4380337" cy="29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23611"/>
            <a:ext cx="7520940" cy="548640"/>
          </a:xfrm>
        </p:spPr>
        <p:txBody>
          <a:bodyPr/>
          <a:lstStyle/>
          <a:p>
            <a:r>
              <a:rPr lang="en-US" sz="3600" dirty="0" smtClean="0"/>
              <a:t>Who’s in the zoom Room?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03447"/>
            <a:ext cx="7862468" cy="3512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chat box, please  write…</a:t>
            </a:r>
          </a:p>
          <a:p>
            <a:endParaRPr lang="en-US" sz="1800" dirty="0"/>
          </a:p>
          <a:p>
            <a:pPr marL="457200" indent="-457200">
              <a:buFont typeface="Wingdings" charset="2"/>
              <a:buChar char=""/>
            </a:pPr>
            <a:r>
              <a:rPr lang="en-US" sz="3200" dirty="0" smtClean="0"/>
              <a:t>Your name</a:t>
            </a:r>
          </a:p>
          <a:p>
            <a:pPr marL="457200" indent="-457200">
              <a:buFont typeface="Wingdings" charset="2"/>
              <a:buChar char=""/>
            </a:pPr>
            <a:r>
              <a:rPr lang="en-US" sz="3200" dirty="0" smtClean="0"/>
              <a:t>District and community</a:t>
            </a:r>
          </a:p>
          <a:p>
            <a:pPr marL="457200" indent="-457200">
              <a:buFont typeface="Wingdings" charset="2"/>
              <a:buChar char=""/>
            </a:pPr>
            <a:r>
              <a:rPr lang="en-US" sz="3200" dirty="0" smtClean="0"/>
              <a:t>Something you are grateful for this Thanksgiving season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380" y="-295742"/>
            <a:ext cx="4101375" cy="1435407"/>
          </a:xfrm>
        </p:spPr>
        <p:txBody>
          <a:bodyPr/>
          <a:lstStyle/>
          <a:p>
            <a:pPr algn="ctr"/>
            <a:r>
              <a:rPr lang="en-US" dirty="0" smtClean="0"/>
              <a:t>Thank you Hillary, </a:t>
            </a:r>
            <a:r>
              <a:rPr lang="en-US" dirty="0" smtClean="0"/>
              <a:t>Diana, </a:t>
            </a:r>
            <a:r>
              <a:rPr lang="en-US" dirty="0" err="1" smtClean="0"/>
              <a:t>erin</a:t>
            </a:r>
            <a:r>
              <a:rPr lang="en-US" dirty="0" smtClean="0"/>
              <a:t>, &amp; </a:t>
            </a:r>
            <a:r>
              <a:rPr lang="en-US" dirty="0" err="1" smtClean="0"/>
              <a:t>Bridie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 descr="CRESEL district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53" y="3183022"/>
            <a:ext cx="6022709" cy="3502499"/>
          </a:xfrm>
          <a:prstGeom prst="rect">
            <a:avLst/>
          </a:prstGeom>
        </p:spPr>
      </p:pic>
      <p:pic>
        <p:nvPicPr>
          <p:cNvPr id="3" name="Picture 2" descr="Sit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4" y="152577"/>
            <a:ext cx="3575398" cy="2145238"/>
          </a:xfrm>
          <a:prstGeom prst="rect">
            <a:avLst/>
          </a:prstGeom>
        </p:spPr>
      </p:pic>
      <p:pic>
        <p:nvPicPr>
          <p:cNvPr id="9" name="Picture 8" descr="IMG_153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7" y="1139665"/>
            <a:ext cx="3036983" cy="2277737"/>
          </a:xfrm>
          <a:prstGeom prst="rect">
            <a:avLst/>
          </a:prstGeom>
        </p:spPr>
      </p:pic>
      <p:pic>
        <p:nvPicPr>
          <p:cNvPr id="7" name="Picture 6" descr="no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28" y="3502933"/>
            <a:ext cx="3547072" cy="23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1111" y="-287435"/>
            <a:ext cx="4101375" cy="1435407"/>
          </a:xfrm>
        </p:spPr>
        <p:txBody>
          <a:bodyPr/>
          <a:lstStyle/>
          <a:p>
            <a:pPr algn="ctr"/>
            <a:r>
              <a:rPr lang="en-US" dirty="0" smtClean="0"/>
              <a:t>Welcome </a:t>
            </a:r>
            <a:r>
              <a:rPr lang="en-US" dirty="0" smtClean="0"/>
              <a:t>KIM!</a:t>
            </a:r>
            <a:endParaRPr lang="en-US" dirty="0"/>
          </a:p>
        </p:txBody>
      </p:sp>
      <p:pic>
        <p:nvPicPr>
          <p:cNvPr id="6" name="Picture 5" descr="CRESEL district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09" y="3977255"/>
            <a:ext cx="4926612" cy="2865065"/>
          </a:xfrm>
          <a:prstGeom prst="rect">
            <a:avLst/>
          </a:prstGeom>
        </p:spPr>
      </p:pic>
      <p:pic>
        <p:nvPicPr>
          <p:cNvPr id="3" name="Picture 2" descr="kodi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620"/>
            <a:ext cx="5178718" cy="2589359"/>
          </a:xfrm>
          <a:prstGeom prst="rect">
            <a:avLst/>
          </a:prstGeom>
        </p:spPr>
      </p:pic>
      <p:pic>
        <p:nvPicPr>
          <p:cNvPr id="7" name="Picture 6" descr="kodiak-alas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01" y="3726376"/>
            <a:ext cx="4581799" cy="2290900"/>
          </a:xfrm>
          <a:prstGeom prst="rect">
            <a:avLst/>
          </a:prstGeom>
        </p:spPr>
      </p:pic>
      <p:pic>
        <p:nvPicPr>
          <p:cNvPr id="8" name="Picture 7" descr="ousinki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06" y="938620"/>
            <a:ext cx="4101101" cy="29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50" y="48521"/>
            <a:ext cx="2997956" cy="949281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96A1B"/>
                </a:solidFill>
              </a:rPr>
              <a:t>Clarifying questions?</a:t>
            </a:r>
            <a:endParaRPr lang="en-US" sz="1800" b="1" dirty="0">
              <a:solidFill>
                <a:srgbClr val="F96A1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8750" y="816383"/>
            <a:ext cx="8456383" cy="5820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96A1B"/>
                </a:solidFill>
                <a:latin typeface="Franklin Gothic Medium"/>
              </a:rPr>
              <a:t>Individual </a:t>
            </a:r>
            <a:r>
              <a:rPr lang="en-US" b="1" dirty="0" smtClean="0">
                <a:solidFill>
                  <a:srgbClr val="F96A1B"/>
                </a:solidFill>
                <a:latin typeface="Franklin Gothic Medium"/>
              </a:rPr>
              <a:t>Reflection in Google Doc:</a:t>
            </a:r>
          </a:p>
          <a:p>
            <a:endParaRPr lang="en-US" sz="800" b="1" cap="none" dirty="0" smtClean="0"/>
          </a:p>
          <a:p>
            <a:r>
              <a:rPr lang="en-US" sz="2000" dirty="0"/>
              <a:t>(</a:t>
            </a:r>
            <a:r>
              <a:rPr lang="en-US" sz="2000" cap="none" dirty="0"/>
              <a:t>1) What is your district’s “why” for doing this work (vision, goals, outcomes)? </a:t>
            </a:r>
          </a:p>
          <a:p>
            <a:endParaRPr lang="en-US" sz="900" cap="none" dirty="0"/>
          </a:p>
          <a:p>
            <a:r>
              <a:rPr lang="en-US" sz="2000" cap="none" dirty="0"/>
              <a:t>(2) What can we measure? What are you measuring to track the impact?</a:t>
            </a:r>
          </a:p>
          <a:p>
            <a:endParaRPr lang="en-US" sz="900" cap="none" dirty="0"/>
          </a:p>
          <a:p>
            <a:r>
              <a:rPr lang="en-US" sz="2000" cap="none" dirty="0"/>
              <a:t>(3) What can we and/or AASB do to help administration hear that having a district-wide vision for this work is a crucial part of the process?</a:t>
            </a:r>
          </a:p>
          <a:p>
            <a:endParaRPr lang="en-US" sz="900" cap="none" dirty="0"/>
          </a:p>
          <a:p>
            <a:r>
              <a:rPr lang="en-US" sz="2000" cap="none" dirty="0"/>
              <a:t>(4) What is the change we want to achieve?  Is implementation of tools and projects the change we intend or is it bigger than that?</a:t>
            </a:r>
          </a:p>
          <a:p>
            <a:endParaRPr lang="en-US" sz="900" cap="none" dirty="0"/>
          </a:p>
          <a:p>
            <a:r>
              <a:rPr lang="en-US" sz="2000" cap="none" dirty="0"/>
              <a:t>(5) How does a </a:t>
            </a:r>
            <a:r>
              <a:rPr lang="en-US" sz="2000" cap="none" dirty="0" smtClean="0"/>
              <a:t>system, or even a classroom, maintain </a:t>
            </a:r>
            <a:r>
              <a:rPr lang="en-US" sz="2000" cap="none" dirty="0"/>
              <a:t>a focus and commitment to plans for long-term changes in the midst of reacting to the day-to-day issues that demand action? </a:t>
            </a:r>
          </a:p>
          <a:p>
            <a:endParaRPr lang="en-US" sz="900" cap="none" dirty="0"/>
          </a:p>
          <a:p>
            <a:r>
              <a:rPr lang="en-US" sz="2000" cap="none" dirty="0"/>
              <a:t>(6) How can we influence system change when we may not be in a position of authority?</a:t>
            </a:r>
            <a:endParaRPr lang="en-US" sz="2000" b="1" cap="none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53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750" y="529137"/>
            <a:ext cx="8456383" cy="5820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" b="1" cap="none" dirty="0" smtClean="0"/>
          </a:p>
          <a:p>
            <a:pPr marL="457200" indent="-457200">
              <a:buAutoNum type="arabicParenBoth"/>
            </a:pPr>
            <a:r>
              <a:rPr lang="en-US" sz="3200" cap="none" dirty="0" smtClean="0"/>
              <a:t> What </a:t>
            </a:r>
            <a:r>
              <a:rPr lang="en-US" sz="3200" cap="none" dirty="0"/>
              <a:t>is your district’s “why” for doing this work (vision, goals, outcomes)? </a:t>
            </a:r>
            <a:endParaRPr lang="en-US" sz="3200" cap="none" dirty="0" smtClean="0"/>
          </a:p>
          <a:p>
            <a:pPr marL="457200" indent="-457200">
              <a:buAutoNum type="arabicParenBoth"/>
            </a:pPr>
            <a:endParaRPr lang="en-US" sz="3200" cap="none" dirty="0"/>
          </a:p>
          <a:p>
            <a:pPr marL="457200" indent="-457200">
              <a:buFontTx/>
              <a:buAutoNum type="arabicParenBoth"/>
            </a:pPr>
            <a:r>
              <a:rPr lang="en-US" sz="3200" cap="none" dirty="0" smtClean="0"/>
              <a:t> What </a:t>
            </a:r>
            <a:r>
              <a:rPr lang="en-US" sz="3200" cap="none" dirty="0"/>
              <a:t>can we measure? What are you measuring to track the impact</a:t>
            </a:r>
            <a:r>
              <a:rPr lang="en-US" sz="3200" cap="none" dirty="0" smtClean="0"/>
              <a:t>?</a:t>
            </a:r>
          </a:p>
          <a:p>
            <a:pPr marL="457200" indent="-457200">
              <a:buFontTx/>
              <a:buAutoNum type="arabicParenBoth"/>
            </a:pPr>
            <a:endParaRPr lang="en-US" sz="3200" cap="none" dirty="0"/>
          </a:p>
          <a:p>
            <a:pPr marL="457200" indent="-457200">
              <a:buFontTx/>
              <a:buAutoNum type="arabicParenBoth"/>
            </a:pPr>
            <a:r>
              <a:rPr lang="en-US" sz="3200" cap="none" dirty="0"/>
              <a:t> </a:t>
            </a:r>
            <a:r>
              <a:rPr lang="en-US" sz="3200" cap="none" dirty="0" smtClean="0"/>
              <a:t>What </a:t>
            </a:r>
            <a:r>
              <a:rPr lang="en-US" sz="3200" cap="none" dirty="0"/>
              <a:t>can we and/or AASB do to help administration hear that having a district-wide vision for this work is a crucial part of the process?</a:t>
            </a:r>
          </a:p>
          <a:p>
            <a:pPr marL="457200" indent="-457200">
              <a:buFontTx/>
              <a:buAutoNum type="arabicParenBoth"/>
            </a:pPr>
            <a:endParaRPr lang="en-US" sz="3200" cap="none" dirty="0"/>
          </a:p>
          <a:p>
            <a:pPr marL="457200" indent="-457200">
              <a:buAutoNum type="arabicParenBoth"/>
            </a:pPr>
            <a:endParaRPr lang="en-US" sz="3200" cap="none" dirty="0" smtClean="0"/>
          </a:p>
          <a:p>
            <a:pPr marL="457200" indent="-457200">
              <a:buAutoNum type="arabicParenBoth"/>
            </a:pPr>
            <a:endParaRPr lang="en-US" sz="3200" cap="none" dirty="0"/>
          </a:p>
          <a:p>
            <a:pPr marL="228600" indent="-228600">
              <a:buAutoNum type="arabicParenBoth"/>
            </a:pP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309905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325</TotalTime>
  <Words>378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1_Retrospect</vt:lpstr>
      <vt:lpstr>Angles</vt:lpstr>
      <vt:lpstr>1_Angles</vt:lpstr>
      <vt:lpstr>2_Angles</vt:lpstr>
      <vt:lpstr>CRESEL PLC: Kodiak</vt:lpstr>
      <vt:lpstr>OUR Agreements</vt:lpstr>
      <vt:lpstr>Our protocol</vt:lpstr>
      <vt:lpstr>WELCOMe Tanya &amp; Rita! STEPS Alaska: Supporting Transitions &amp; Educational Promise in Southeast Alaska </vt:lpstr>
      <vt:lpstr>Who’s in the zoom Room?</vt:lpstr>
      <vt:lpstr>Thank you Hillary, Diana, erin, &amp; Bridie!</vt:lpstr>
      <vt:lpstr>Welcome KIM!</vt:lpstr>
      <vt:lpstr>Clarifying questions?</vt:lpstr>
      <vt:lpstr>PowerPoint Presentation</vt:lpstr>
      <vt:lpstr>PowerPoint Presentation</vt:lpstr>
      <vt:lpstr>announcements</vt:lpstr>
      <vt:lpstr>Closing</vt:lpstr>
      <vt:lpstr>Host Debriefing Questions</vt:lpstr>
    </vt:vector>
  </TitlesOfParts>
  <Company>Hydaburg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Hydaburg City School District</dc:title>
  <dc:creator>Erin Rome</dc:creator>
  <cp:lastModifiedBy>Heather Coulehan</cp:lastModifiedBy>
  <cp:revision>28</cp:revision>
  <cp:lastPrinted>2018-12-03T23:48:58Z</cp:lastPrinted>
  <dcterms:created xsi:type="dcterms:W3CDTF">2018-10-21T20:35:03Z</dcterms:created>
  <dcterms:modified xsi:type="dcterms:W3CDTF">2018-12-04T01:53:19Z</dcterms:modified>
</cp:coreProperties>
</file>