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6" r:id="rId2"/>
    <p:sldId id="273" r:id="rId3"/>
    <p:sldId id="257" r:id="rId4"/>
    <p:sldId id="258" r:id="rId5"/>
    <p:sldId id="259" r:id="rId6"/>
    <p:sldId id="260" r:id="rId7"/>
    <p:sldId id="272" r:id="rId8"/>
    <p:sldId id="264" r:id="rId9"/>
    <p:sldId id="261" r:id="rId10"/>
    <p:sldId id="262" r:id="rId11"/>
    <p:sldId id="263" r:id="rId12"/>
    <p:sldId id="271" r:id="rId13"/>
    <p:sldId id="269" r:id="rId14"/>
    <p:sldId id="266" r:id="rId15"/>
    <p:sldId id="267" r:id="rId16"/>
    <p:sldId id="276" r:id="rId17"/>
    <p:sldId id="265" r:id="rId18"/>
    <p:sldId id="274" r:id="rId19"/>
    <p:sldId id="268"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26"/>
    <p:restoredTop sz="94586"/>
  </p:normalViewPr>
  <p:slideViewPr>
    <p:cSldViewPr snapToGrid="0" snapToObjects="1">
      <p:cViewPr varScale="1">
        <p:scale>
          <a:sx n="86" d="100"/>
          <a:sy n="86" d="100"/>
        </p:scale>
        <p:origin x="232" y="5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1FFBE4F-F2D5-9544-83AD-067F23BE4AC5}" type="slidenum">
              <a:rPr lang="en-US" smtClean="0"/>
              <a:t>4</a:t>
            </a:fld>
            <a:endParaRPr lang="en-US"/>
          </a:p>
        </p:txBody>
      </p:sp>
    </p:spTree>
    <p:extLst>
      <p:ext uri="{BB962C8B-B14F-4D97-AF65-F5344CB8AC3E}">
        <p14:creationId xmlns:p14="http://schemas.microsoft.com/office/powerpoint/2010/main" val="2867994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communication is a priority, </a:t>
            </a:r>
          </a:p>
        </p:txBody>
      </p:sp>
      <p:sp>
        <p:nvSpPr>
          <p:cNvPr id="4" name="Slide Number Placeholder 3"/>
          <p:cNvSpPr>
            <a:spLocks noGrp="1"/>
          </p:cNvSpPr>
          <p:nvPr>
            <p:ph type="sldNum" sz="quarter" idx="10"/>
          </p:nvPr>
        </p:nvSpPr>
        <p:spPr/>
        <p:txBody>
          <a:bodyPr/>
          <a:lstStyle/>
          <a:p>
            <a:fld id="{E1FFBE4F-F2D5-9544-83AD-067F23BE4AC5}" type="slidenum">
              <a:rPr lang="en-US" smtClean="0"/>
              <a:t>6</a:t>
            </a:fld>
            <a:endParaRPr lang="en-US"/>
          </a:p>
        </p:txBody>
      </p:sp>
    </p:spTree>
    <p:extLst>
      <p:ext uri="{BB962C8B-B14F-4D97-AF65-F5344CB8AC3E}">
        <p14:creationId xmlns:p14="http://schemas.microsoft.com/office/powerpoint/2010/main" val="2821919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invaluable part of communication through context that supports board and superintendent relationships.</a:t>
            </a:r>
          </a:p>
        </p:txBody>
      </p:sp>
      <p:sp>
        <p:nvSpPr>
          <p:cNvPr id="4" name="Slide Number Placeholder 3"/>
          <p:cNvSpPr>
            <a:spLocks noGrp="1"/>
          </p:cNvSpPr>
          <p:nvPr>
            <p:ph type="sldNum" sz="quarter" idx="10"/>
          </p:nvPr>
        </p:nvSpPr>
        <p:spPr/>
        <p:txBody>
          <a:bodyPr/>
          <a:lstStyle/>
          <a:p>
            <a:fld id="{E1FFBE4F-F2D5-9544-83AD-067F23BE4AC5}" type="slidenum">
              <a:rPr lang="en-US" smtClean="0"/>
              <a:t>8</a:t>
            </a:fld>
            <a:endParaRPr lang="en-US"/>
          </a:p>
        </p:txBody>
      </p:sp>
    </p:spTree>
    <p:extLst>
      <p:ext uri="{BB962C8B-B14F-4D97-AF65-F5344CB8AC3E}">
        <p14:creationId xmlns:p14="http://schemas.microsoft.com/office/powerpoint/2010/main" val="154058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concept of equal treatment can be an especially difficult issue for new superintendents as they tend to over-communicate with the board president and under-communicate with other members. Or, new superintendents will communicate regularly with those they see and interact with frequently, but fail to communicate consistently with the board member who, for instance, travels extensively. Superintendents must always remember that although it may not be expressed, board members appreciate and should receive equal treatment.</a:t>
            </a:r>
            <a:endParaRPr lang="en-US" dirty="0"/>
          </a:p>
        </p:txBody>
      </p:sp>
      <p:sp>
        <p:nvSpPr>
          <p:cNvPr id="4" name="Slide Number Placeholder 3"/>
          <p:cNvSpPr>
            <a:spLocks noGrp="1"/>
          </p:cNvSpPr>
          <p:nvPr>
            <p:ph type="sldNum" sz="quarter" idx="10"/>
          </p:nvPr>
        </p:nvSpPr>
        <p:spPr/>
        <p:txBody>
          <a:bodyPr/>
          <a:lstStyle/>
          <a:p>
            <a:fld id="{E1FFBE4F-F2D5-9544-83AD-067F23BE4AC5}" type="slidenum">
              <a:rPr lang="en-US" smtClean="0"/>
              <a:t>9</a:t>
            </a:fld>
            <a:endParaRPr lang="en-US"/>
          </a:p>
        </p:txBody>
      </p:sp>
    </p:spTree>
    <p:extLst>
      <p:ext uri="{BB962C8B-B14F-4D97-AF65-F5344CB8AC3E}">
        <p14:creationId xmlns:p14="http://schemas.microsoft.com/office/powerpoint/2010/main" val="1174888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When conflict does arise, superintendents must identify which of the above factors are at play and adapt their response. This approach allows </a:t>
            </a:r>
            <a:r>
              <a:rPr lang="en-US" dirty="0" err="1"/>
              <a:t>Supts</a:t>
            </a:r>
            <a:r>
              <a:rPr lang="en-US" dirty="0"/>
              <a:t> to use conflict to the team’s advantage. Stronger understanding of needs, BRIDGE, don’t buffer. </a:t>
            </a:r>
          </a:p>
        </p:txBody>
      </p:sp>
      <p:sp>
        <p:nvSpPr>
          <p:cNvPr id="4" name="Slide Number Placeholder 3"/>
          <p:cNvSpPr>
            <a:spLocks noGrp="1"/>
          </p:cNvSpPr>
          <p:nvPr>
            <p:ph type="sldNum" sz="quarter" idx="10"/>
          </p:nvPr>
        </p:nvSpPr>
        <p:spPr/>
        <p:txBody>
          <a:bodyPr/>
          <a:lstStyle/>
          <a:p>
            <a:fld id="{E1FFBE4F-F2D5-9544-83AD-067F23BE4AC5}" type="slidenum">
              <a:rPr lang="en-US" smtClean="0"/>
              <a:t>11</a:t>
            </a:fld>
            <a:endParaRPr lang="en-US"/>
          </a:p>
        </p:txBody>
      </p:sp>
    </p:spTree>
    <p:extLst>
      <p:ext uri="{BB962C8B-B14F-4D97-AF65-F5344CB8AC3E}">
        <p14:creationId xmlns:p14="http://schemas.microsoft.com/office/powerpoint/2010/main" val="3659669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Friday Updates from SUPT!!!</a:t>
            </a:r>
          </a:p>
        </p:txBody>
      </p:sp>
      <p:sp>
        <p:nvSpPr>
          <p:cNvPr id="4" name="Slide Number Placeholder 3"/>
          <p:cNvSpPr>
            <a:spLocks noGrp="1"/>
          </p:cNvSpPr>
          <p:nvPr>
            <p:ph type="sldNum" sz="quarter" idx="10"/>
          </p:nvPr>
        </p:nvSpPr>
        <p:spPr/>
        <p:txBody>
          <a:bodyPr/>
          <a:lstStyle/>
          <a:p>
            <a:fld id="{E1FFBE4F-F2D5-9544-83AD-067F23BE4AC5}" type="slidenum">
              <a:rPr lang="en-US" smtClean="0"/>
              <a:t>14</a:t>
            </a:fld>
            <a:endParaRPr lang="en-US"/>
          </a:p>
        </p:txBody>
      </p:sp>
    </p:spTree>
    <p:extLst>
      <p:ext uri="{BB962C8B-B14F-4D97-AF65-F5344CB8AC3E}">
        <p14:creationId xmlns:p14="http://schemas.microsoft.com/office/powerpoint/2010/main" val="1555045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Quality of life…</a:t>
            </a:r>
          </a:p>
        </p:txBody>
      </p:sp>
      <p:sp>
        <p:nvSpPr>
          <p:cNvPr id="4" name="Slide Number Placeholder 3"/>
          <p:cNvSpPr>
            <a:spLocks noGrp="1"/>
          </p:cNvSpPr>
          <p:nvPr>
            <p:ph type="sldNum" sz="quarter" idx="10"/>
          </p:nvPr>
        </p:nvSpPr>
        <p:spPr/>
        <p:txBody>
          <a:bodyPr/>
          <a:lstStyle/>
          <a:p>
            <a:fld id="{E1FFBE4F-F2D5-9544-83AD-067F23BE4AC5}" type="slidenum">
              <a:rPr lang="en-US" smtClean="0"/>
              <a:t>17</a:t>
            </a:fld>
            <a:endParaRPr lang="en-US"/>
          </a:p>
        </p:txBody>
      </p:sp>
    </p:spTree>
    <p:extLst>
      <p:ext uri="{BB962C8B-B14F-4D97-AF65-F5344CB8AC3E}">
        <p14:creationId xmlns:p14="http://schemas.microsoft.com/office/powerpoint/2010/main" val="22727291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2/8/20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2/8/20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C60F3-EF8A-BC4D-9163-385615B87A3C}"/>
              </a:ext>
            </a:extLst>
          </p:cNvPr>
          <p:cNvSpPr>
            <a:spLocks noGrp="1"/>
          </p:cNvSpPr>
          <p:nvPr>
            <p:ph type="ctrTitle"/>
          </p:nvPr>
        </p:nvSpPr>
        <p:spPr>
          <a:xfrm>
            <a:off x="2692397" y="1702676"/>
            <a:ext cx="6815669" cy="1497723"/>
          </a:xfrm>
        </p:spPr>
        <p:txBody>
          <a:bodyPr/>
          <a:lstStyle/>
          <a:p>
            <a:r>
              <a:rPr lang="en-US" sz="4400" dirty="0"/>
              <a:t>Superintendent/</a:t>
            </a:r>
            <a:br>
              <a:rPr lang="en-US" sz="4400" dirty="0"/>
            </a:br>
            <a:r>
              <a:rPr lang="en-US" sz="4400" dirty="0"/>
              <a:t>School Board Communication</a:t>
            </a:r>
          </a:p>
        </p:txBody>
      </p:sp>
      <p:sp>
        <p:nvSpPr>
          <p:cNvPr id="3" name="Subtitle 2">
            <a:extLst>
              <a:ext uri="{FF2B5EF4-FFF2-40B4-BE49-F238E27FC236}">
                <a16:creationId xmlns:a16="http://schemas.microsoft.com/office/drawing/2014/main" id="{294F5062-2BD5-E143-A364-2837BC174FF0}"/>
              </a:ext>
            </a:extLst>
          </p:cNvPr>
          <p:cNvSpPr>
            <a:spLocks noGrp="1"/>
          </p:cNvSpPr>
          <p:nvPr>
            <p:ph type="subTitle" idx="1"/>
          </p:nvPr>
        </p:nvSpPr>
        <p:spPr>
          <a:xfrm>
            <a:off x="2692397" y="3812334"/>
            <a:ext cx="6815669" cy="1374521"/>
          </a:xfrm>
        </p:spPr>
        <p:txBody>
          <a:bodyPr>
            <a:normAutofit/>
          </a:bodyPr>
          <a:lstStyle/>
          <a:p>
            <a:r>
              <a:rPr lang="en-US" b="1" i="1" dirty="0"/>
              <a:t>Brian Holst, Board President</a:t>
            </a:r>
          </a:p>
          <a:p>
            <a:r>
              <a:rPr lang="en-US" b="1" i="1" dirty="0"/>
              <a:t>Dr. Bridget Weiss , Superintendent </a:t>
            </a:r>
          </a:p>
          <a:p>
            <a:r>
              <a:rPr lang="en-US" b="1" i="1" dirty="0"/>
              <a:t>Juneau School District </a:t>
            </a:r>
          </a:p>
        </p:txBody>
      </p:sp>
      <p:sp>
        <p:nvSpPr>
          <p:cNvPr id="4" name="TextBox 3">
            <a:extLst>
              <a:ext uri="{FF2B5EF4-FFF2-40B4-BE49-F238E27FC236}">
                <a16:creationId xmlns:a16="http://schemas.microsoft.com/office/drawing/2014/main" id="{2E966B1A-3153-1A46-AA1A-F9CBC4356122}"/>
              </a:ext>
            </a:extLst>
          </p:cNvPr>
          <p:cNvSpPr txBox="1"/>
          <p:nvPr/>
        </p:nvSpPr>
        <p:spPr>
          <a:xfrm>
            <a:off x="1056290" y="-1529255"/>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436565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4F3F1-4194-B746-BB77-39E6FBD4D907}"/>
              </a:ext>
            </a:extLst>
          </p:cNvPr>
          <p:cNvSpPr>
            <a:spLocks noGrp="1"/>
          </p:cNvSpPr>
          <p:nvPr>
            <p:ph type="title"/>
          </p:nvPr>
        </p:nvSpPr>
        <p:spPr/>
        <p:txBody>
          <a:bodyPr/>
          <a:lstStyle/>
          <a:p>
            <a:r>
              <a:rPr lang="en-US" dirty="0"/>
              <a:t>Induction of New Board Members</a:t>
            </a:r>
          </a:p>
        </p:txBody>
      </p:sp>
      <p:sp>
        <p:nvSpPr>
          <p:cNvPr id="3" name="Content Placeholder 2">
            <a:extLst>
              <a:ext uri="{FF2B5EF4-FFF2-40B4-BE49-F238E27FC236}">
                <a16:creationId xmlns:a16="http://schemas.microsoft.com/office/drawing/2014/main" id="{46560436-8145-944B-BC6E-7C54979B2341}"/>
              </a:ext>
            </a:extLst>
          </p:cNvPr>
          <p:cNvSpPr>
            <a:spLocks noGrp="1"/>
          </p:cNvSpPr>
          <p:nvPr>
            <p:ph idx="1"/>
          </p:nvPr>
        </p:nvSpPr>
        <p:spPr/>
        <p:txBody>
          <a:bodyPr>
            <a:normAutofit/>
          </a:bodyPr>
          <a:lstStyle/>
          <a:p>
            <a:r>
              <a:rPr lang="en-US" sz="2800" dirty="0"/>
              <a:t>Pre election and Post election</a:t>
            </a:r>
          </a:p>
          <a:p>
            <a:r>
              <a:rPr lang="en-US" sz="2800" dirty="0"/>
              <a:t>Don’t make assumptions</a:t>
            </a:r>
          </a:p>
          <a:p>
            <a:r>
              <a:rPr lang="en-US" sz="2800" dirty="0"/>
              <a:t>Err on the side of more information</a:t>
            </a:r>
          </a:p>
          <a:p>
            <a:r>
              <a:rPr lang="en-US" sz="2800" dirty="0"/>
              <a:t>Acronyms R Us</a:t>
            </a:r>
          </a:p>
          <a:p>
            <a:r>
              <a:rPr lang="en-US" sz="2800" dirty="0"/>
              <a:t>Full year of onboarding</a:t>
            </a:r>
          </a:p>
        </p:txBody>
      </p:sp>
      <p:pic>
        <p:nvPicPr>
          <p:cNvPr id="4" name="Picture 3">
            <a:extLst>
              <a:ext uri="{FF2B5EF4-FFF2-40B4-BE49-F238E27FC236}">
                <a16:creationId xmlns:a16="http://schemas.microsoft.com/office/drawing/2014/main" id="{4E9C4E9E-5577-E043-977C-8AE41A5E153F}"/>
              </a:ext>
            </a:extLst>
          </p:cNvPr>
          <p:cNvPicPr>
            <a:picLocks noChangeAspect="1"/>
          </p:cNvPicPr>
          <p:nvPr/>
        </p:nvPicPr>
        <p:blipFill>
          <a:blip r:embed="rId2"/>
          <a:stretch>
            <a:fillRect/>
          </a:stretch>
        </p:blipFill>
        <p:spPr>
          <a:xfrm rot="1395240">
            <a:off x="7020232" y="2905689"/>
            <a:ext cx="4078544" cy="2621423"/>
          </a:xfrm>
          <a:prstGeom prst="rect">
            <a:avLst/>
          </a:prstGeom>
        </p:spPr>
      </p:pic>
    </p:spTree>
    <p:extLst>
      <p:ext uri="{BB962C8B-B14F-4D97-AF65-F5344CB8AC3E}">
        <p14:creationId xmlns:p14="http://schemas.microsoft.com/office/powerpoint/2010/main" val="1195208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98C40-6275-2140-9D56-38850A343DD2}"/>
              </a:ext>
            </a:extLst>
          </p:cNvPr>
          <p:cNvSpPr>
            <a:spLocks noGrp="1"/>
          </p:cNvSpPr>
          <p:nvPr>
            <p:ph type="title"/>
          </p:nvPr>
        </p:nvSpPr>
        <p:spPr/>
        <p:txBody>
          <a:bodyPr/>
          <a:lstStyle/>
          <a:p>
            <a:r>
              <a:rPr lang="en-US" dirty="0"/>
              <a:t>Conflict Resolution</a:t>
            </a:r>
          </a:p>
        </p:txBody>
      </p:sp>
      <p:sp>
        <p:nvSpPr>
          <p:cNvPr id="3" name="Content Placeholder 2">
            <a:extLst>
              <a:ext uri="{FF2B5EF4-FFF2-40B4-BE49-F238E27FC236}">
                <a16:creationId xmlns:a16="http://schemas.microsoft.com/office/drawing/2014/main" id="{CFCA4E58-055C-3348-83E5-1DB8C4BFBF97}"/>
              </a:ext>
            </a:extLst>
          </p:cNvPr>
          <p:cNvSpPr>
            <a:spLocks noGrp="1"/>
          </p:cNvSpPr>
          <p:nvPr>
            <p:ph idx="1"/>
          </p:nvPr>
        </p:nvSpPr>
        <p:spPr/>
        <p:txBody>
          <a:bodyPr/>
          <a:lstStyle/>
          <a:p>
            <a:r>
              <a:rPr lang="en-US" sz="2800" dirty="0"/>
              <a:t>Philosophical (value differences)</a:t>
            </a:r>
          </a:p>
          <a:p>
            <a:r>
              <a:rPr lang="en-US" sz="2800" dirty="0"/>
              <a:t>Resource-based (competing needs)</a:t>
            </a:r>
          </a:p>
          <a:p>
            <a:r>
              <a:rPr lang="en-US" sz="2800" dirty="0"/>
              <a:t>Interpersonal (personality clashes)</a:t>
            </a:r>
          </a:p>
          <a:p>
            <a:r>
              <a:rPr lang="en-US" sz="2800" dirty="0"/>
              <a:t>Territorial (misunderstanding roles, jurisdiction disputes)</a:t>
            </a:r>
          </a:p>
          <a:p>
            <a:r>
              <a:rPr lang="en-US" sz="2800" dirty="0"/>
              <a:t>Perceptual (making assumptions without validating)</a:t>
            </a:r>
          </a:p>
          <a:p>
            <a:pPr lvl="1"/>
            <a:endParaRPr lang="en-US" dirty="0"/>
          </a:p>
        </p:txBody>
      </p:sp>
    </p:spTree>
    <p:extLst>
      <p:ext uri="{BB962C8B-B14F-4D97-AF65-F5344CB8AC3E}">
        <p14:creationId xmlns:p14="http://schemas.microsoft.com/office/powerpoint/2010/main" val="3877229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F831E-8E75-294F-B9B9-05B2BA72E0D5}"/>
              </a:ext>
            </a:extLst>
          </p:cNvPr>
          <p:cNvSpPr>
            <a:spLocks noGrp="1"/>
          </p:cNvSpPr>
          <p:nvPr>
            <p:ph type="title"/>
          </p:nvPr>
        </p:nvSpPr>
        <p:spPr/>
        <p:txBody>
          <a:bodyPr/>
          <a:lstStyle/>
          <a:p>
            <a:r>
              <a:rPr lang="en-US" dirty="0"/>
              <a:t>Take a moment … </a:t>
            </a:r>
          </a:p>
        </p:txBody>
      </p:sp>
      <p:sp>
        <p:nvSpPr>
          <p:cNvPr id="7" name="Content Placeholder 6">
            <a:extLst>
              <a:ext uri="{FF2B5EF4-FFF2-40B4-BE49-F238E27FC236}">
                <a16:creationId xmlns:a16="http://schemas.microsoft.com/office/drawing/2014/main" id="{408058BB-2344-4540-9FD5-1DDA9123B4C4}"/>
              </a:ext>
            </a:extLst>
          </p:cNvPr>
          <p:cNvSpPr>
            <a:spLocks noGrp="1"/>
          </p:cNvSpPr>
          <p:nvPr>
            <p:ph idx="1"/>
          </p:nvPr>
        </p:nvSpPr>
        <p:spPr/>
        <p:txBody>
          <a:bodyPr>
            <a:normAutofit/>
          </a:bodyPr>
          <a:lstStyle/>
          <a:p>
            <a:pPr marL="0" indent="0">
              <a:buNone/>
            </a:pPr>
            <a:r>
              <a:rPr lang="en-US" sz="3200" dirty="0"/>
              <a:t>Someone at the table or in district team describe a situation when you had a conflict … how did you handle it and would you have done something different?  What did you learn as a result?</a:t>
            </a:r>
          </a:p>
        </p:txBody>
      </p:sp>
      <p:pic>
        <p:nvPicPr>
          <p:cNvPr id="9" name="Picture 8">
            <a:extLst>
              <a:ext uri="{FF2B5EF4-FFF2-40B4-BE49-F238E27FC236}">
                <a16:creationId xmlns:a16="http://schemas.microsoft.com/office/drawing/2014/main" id="{FE44A94A-34D8-7748-BF59-C506274A0C1A}"/>
              </a:ext>
            </a:extLst>
          </p:cNvPr>
          <p:cNvPicPr>
            <a:picLocks noChangeAspect="1"/>
          </p:cNvPicPr>
          <p:nvPr/>
        </p:nvPicPr>
        <p:blipFill>
          <a:blip r:embed="rId2"/>
          <a:stretch>
            <a:fillRect/>
          </a:stretch>
        </p:blipFill>
        <p:spPr>
          <a:xfrm>
            <a:off x="6774423" y="4198375"/>
            <a:ext cx="3659567" cy="1815145"/>
          </a:xfrm>
          <a:prstGeom prst="rect">
            <a:avLst/>
          </a:prstGeom>
        </p:spPr>
      </p:pic>
    </p:spTree>
    <p:extLst>
      <p:ext uri="{BB962C8B-B14F-4D97-AF65-F5344CB8AC3E}">
        <p14:creationId xmlns:p14="http://schemas.microsoft.com/office/powerpoint/2010/main" val="3952755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4E1EA-AA2E-5642-B23C-C494E821DC7E}"/>
              </a:ext>
            </a:extLst>
          </p:cNvPr>
          <p:cNvSpPr>
            <a:spLocks noGrp="1"/>
          </p:cNvSpPr>
          <p:nvPr>
            <p:ph type="title"/>
          </p:nvPr>
        </p:nvSpPr>
        <p:spPr/>
        <p:txBody>
          <a:bodyPr/>
          <a:lstStyle/>
          <a:p>
            <a:r>
              <a:rPr lang="en-US" dirty="0"/>
              <a:t>Use Conflict to Your Benefit</a:t>
            </a:r>
          </a:p>
        </p:txBody>
      </p:sp>
      <p:sp>
        <p:nvSpPr>
          <p:cNvPr id="3" name="Content Placeholder 2">
            <a:extLst>
              <a:ext uri="{FF2B5EF4-FFF2-40B4-BE49-F238E27FC236}">
                <a16:creationId xmlns:a16="http://schemas.microsoft.com/office/drawing/2014/main" id="{B0B6DEC0-5099-2844-99DE-50A8F0383FC3}"/>
              </a:ext>
            </a:extLst>
          </p:cNvPr>
          <p:cNvSpPr>
            <a:spLocks noGrp="1"/>
          </p:cNvSpPr>
          <p:nvPr>
            <p:ph idx="1"/>
          </p:nvPr>
        </p:nvSpPr>
        <p:spPr/>
        <p:txBody>
          <a:bodyPr/>
          <a:lstStyle/>
          <a:p>
            <a:r>
              <a:rPr lang="en-US" sz="2800" dirty="0"/>
              <a:t>Conflict can be a good thing if used as a constructive process to clarify understanding of roles, initiatives, or policy.</a:t>
            </a:r>
          </a:p>
          <a:p>
            <a:r>
              <a:rPr lang="en-US" sz="2800" dirty="0"/>
              <a:t>Solution oriented!</a:t>
            </a:r>
          </a:p>
          <a:p>
            <a:r>
              <a:rPr lang="en-US" sz="2800" dirty="0"/>
              <a:t>Grace…can go a long way. </a:t>
            </a:r>
          </a:p>
          <a:p>
            <a:r>
              <a:rPr lang="en-US" sz="2800" dirty="0"/>
              <a:t>INCREASED communication leads to success when handling a conflict.</a:t>
            </a:r>
          </a:p>
          <a:p>
            <a:pPr marL="0" indent="0">
              <a:buNone/>
            </a:pPr>
            <a:endParaRPr lang="en-US" dirty="0"/>
          </a:p>
        </p:txBody>
      </p:sp>
    </p:spTree>
    <p:extLst>
      <p:ext uri="{BB962C8B-B14F-4D97-AF65-F5344CB8AC3E}">
        <p14:creationId xmlns:p14="http://schemas.microsoft.com/office/powerpoint/2010/main" val="3311731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9A83E-BB53-284C-8AC1-95455486DFC9}"/>
              </a:ext>
            </a:extLst>
          </p:cNvPr>
          <p:cNvSpPr>
            <a:spLocks noGrp="1"/>
          </p:cNvSpPr>
          <p:nvPr>
            <p:ph type="title"/>
          </p:nvPr>
        </p:nvSpPr>
        <p:spPr/>
        <p:txBody>
          <a:bodyPr/>
          <a:lstStyle/>
          <a:p>
            <a:r>
              <a:rPr lang="en-US" dirty="0"/>
              <a:t>Superintendent’s Role in Communications</a:t>
            </a:r>
          </a:p>
        </p:txBody>
      </p:sp>
      <p:sp>
        <p:nvSpPr>
          <p:cNvPr id="3" name="Content Placeholder 2">
            <a:extLst>
              <a:ext uri="{FF2B5EF4-FFF2-40B4-BE49-F238E27FC236}">
                <a16:creationId xmlns:a16="http://schemas.microsoft.com/office/drawing/2014/main" id="{647270B9-A7E7-3A47-B253-07373465AF1E}"/>
              </a:ext>
            </a:extLst>
          </p:cNvPr>
          <p:cNvSpPr>
            <a:spLocks noGrp="1"/>
          </p:cNvSpPr>
          <p:nvPr>
            <p:ph idx="1"/>
          </p:nvPr>
        </p:nvSpPr>
        <p:spPr/>
        <p:txBody>
          <a:bodyPr/>
          <a:lstStyle/>
          <a:p>
            <a:r>
              <a:rPr lang="en-US" dirty="0"/>
              <a:t>Translation—what does the board need to understand in order to make the most prudent decision?  </a:t>
            </a:r>
          </a:p>
          <a:p>
            <a:r>
              <a:rPr lang="en-US" dirty="0"/>
              <a:t>Always support your Board’s action or policy even if it doesn’t line up with your personal position. </a:t>
            </a:r>
          </a:p>
          <a:p>
            <a:r>
              <a:rPr lang="en-US" dirty="0"/>
              <a:t>RESPECT the authority of your Board.</a:t>
            </a:r>
          </a:p>
          <a:p>
            <a:r>
              <a:rPr lang="en-US" dirty="0"/>
              <a:t>Routine district updates…weekly for some, monthly for others, what does your board need/want? </a:t>
            </a:r>
          </a:p>
          <a:p>
            <a:endParaRPr lang="en-US" dirty="0"/>
          </a:p>
        </p:txBody>
      </p:sp>
    </p:spTree>
    <p:extLst>
      <p:ext uri="{BB962C8B-B14F-4D97-AF65-F5344CB8AC3E}">
        <p14:creationId xmlns:p14="http://schemas.microsoft.com/office/powerpoint/2010/main" val="3418591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256A9-E668-F245-BB5D-460CEA30B40E}"/>
              </a:ext>
            </a:extLst>
          </p:cNvPr>
          <p:cNvSpPr>
            <a:spLocks noGrp="1"/>
          </p:cNvSpPr>
          <p:nvPr>
            <p:ph type="title"/>
          </p:nvPr>
        </p:nvSpPr>
        <p:spPr/>
        <p:txBody>
          <a:bodyPr/>
          <a:lstStyle/>
          <a:p>
            <a:r>
              <a:rPr lang="en-US" dirty="0"/>
              <a:t>Superintendent role </a:t>
            </a:r>
            <a:r>
              <a:rPr lang="en-US" dirty="0" err="1"/>
              <a:t>con’t</a:t>
            </a:r>
            <a:r>
              <a:rPr lang="en-US" dirty="0"/>
              <a:t> ! </a:t>
            </a:r>
          </a:p>
        </p:txBody>
      </p:sp>
      <p:sp>
        <p:nvSpPr>
          <p:cNvPr id="3" name="Content Placeholder 2">
            <a:extLst>
              <a:ext uri="{FF2B5EF4-FFF2-40B4-BE49-F238E27FC236}">
                <a16:creationId xmlns:a16="http://schemas.microsoft.com/office/drawing/2014/main" id="{0D1CB536-B777-2142-9FC0-65A0AD7E6A33}"/>
              </a:ext>
            </a:extLst>
          </p:cNvPr>
          <p:cNvSpPr>
            <a:spLocks noGrp="1"/>
          </p:cNvSpPr>
          <p:nvPr>
            <p:ph idx="1"/>
          </p:nvPr>
        </p:nvSpPr>
        <p:spPr/>
        <p:txBody>
          <a:bodyPr/>
          <a:lstStyle/>
          <a:p>
            <a:r>
              <a:rPr lang="en-US" dirty="0"/>
              <a:t>Stay focused on what is best for students.</a:t>
            </a:r>
          </a:p>
          <a:p>
            <a:r>
              <a:rPr lang="en-US" dirty="0"/>
              <a:t>Be present and afford your Board members opportunities to be visible in schools.</a:t>
            </a:r>
          </a:p>
          <a:p>
            <a:r>
              <a:rPr lang="en-US" dirty="0"/>
              <a:t>Move on…do not take things personally</a:t>
            </a:r>
          </a:p>
          <a:p>
            <a:r>
              <a:rPr lang="en-US" dirty="0"/>
              <a:t>Set your Board up for success</a:t>
            </a:r>
          </a:p>
          <a:p>
            <a:endParaRPr lang="en-US" dirty="0"/>
          </a:p>
        </p:txBody>
      </p:sp>
      <p:pic>
        <p:nvPicPr>
          <p:cNvPr id="4" name="Picture 3">
            <a:extLst>
              <a:ext uri="{FF2B5EF4-FFF2-40B4-BE49-F238E27FC236}">
                <a16:creationId xmlns:a16="http://schemas.microsoft.com/office/drawing/2014/main" id="{53C28834-F901-B94C-8C76-847528A5E798}"/>
              </a:ext>
            </a:extLst>
          </p:cNvPr>
          <p:cNvPicPr>
            <a:picLocks noChangeAspect="1"/>
          </p:cNvPicPr>
          <p:nvPr/>
        </p:nvPicPr>
        <p:blipFill>
          <a:blip r:embed="rId2"/>
          <a:stretch>
            <a:fillRect/>
          </a:stretch>
        </p:blipFill>
        <p:spPr>
          <a:xfrm>
            <a:off x="6883810" y="3670165"/>
            <a:ext cx="3938755" cy="2205703"/>
          </a:xfrm>
          <a:prstGeom prst="rect">
            <a:avLst/>
          </a:prstGeom>
        </p:spPr>
      </p:pic>
    </p:spTree>
    <p:extLst>
      <p:ext uri="{BB962C8B-B14F-4D97-AF65-F5344CB8AC3E}">
        <p14:creationId xmlns:p14="http://schemas.microsoft.com/office/powerpoint/2010/main" val="283954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42CBC-30C9-D949-B595-C1972AAC6F85}"/>
              </a:ext>
            </a:extLst>
          </p:cNvPr>
          <p:cNvSpPr>
            <a:spLocks noGrp="1"/>
          </p:cNvSpPr>
          <p:nvPr>
            <p:ph type="title"/>
          </p:nvPr>
        </p:nvSpPr>
        <p:spPr/>
        <p:txBody>
          <a:bodyPr/>
          <a:lstStyle/>
          <a:p>
            <a:r>
              <a:rPr lang="en-US" dirty="0"/>
              <a:t>Board’s Role</a:t>
            </a:r>
          </a:p>
        </p:txBody>
      </p:sp>
      <p:sp>
        <p:nvSpPr>
          <p:cNvPr id="3" name="Content Placeholder 2">
            <a:extLst>
              <a:ext uri="{FF2B5EF4-FFF2-40B4-BE49-F238E27FC236}">
                <a16:creationId xmlns:a16="http://schemas.microsoft.com/office/drawing/2014/main" id="{50D7DAE9-32DE-584A-B587-38877E562D48}"/>
              </a:ext>
            </a:extLst>
          </p:cNvPr>
          <p:cNvSpPr>
            <a:spLocks noGrp="1"/>
          </p:cNvSpPr>
          <p:nvPr>
            <p:ph idx="1"/>
          </p:nvPr>
        </p:nvSpPr>
        <p:spPr/>
        <p:txBody>
          <a:bodyPr/>
          <a:lstStyle/>
          <a:p>
            <a:r>
              <a:rPr lang="en-US" dirty="0"/>
              <a:t>Eyes and ears…be sure to share with Superintendent</a:t>
            </a:r>
          </a:p>
          <a:p>
            <a:r>
              <a:rPr lang="en-US" dirty="0"/>
              <a:t>Understand what the role of a board member is and what it isn’t</a:t>
            </a:r>
          </a:p>
          <a:p>
            <a:pPr lvl="1"/>
            <a:r>
              <a:rPr lang="en-US" dirty="0"/>
              <a:t>Stay focused on the mission, vision and goals</a:t>
            </a:r>
          </a:p>
          <a:p>
            <a:r>
              <a:rPr lang="en-US" dirty="0"/>
              <a:t>Include the Superintendent when communicating with cabinet with a request</a:t>
            </a:r>
          </a:p>
          <a:p>
            <a:r>
              <a:rPr lang="en-US" dirty="0"/>
              <a:t>Balance inquiry and advocacy</a:t>
            </a:r>
          </a:p>
          <a:p>
            <a:r>
              <a:rPr lang="en-US" dirty="0"/>
              <a:t>Be prepared</a:t>
            </a:r>
          </a:p>
          <a:p>
            <a:endParaRPr lang="en-US" dirty="0"/>
          </a:p>
          <a:p>
            <a:endParaRPr lang="en-US" dirty="0"/>
          </a:p>
          <a:p>
            <a:endParaRPr lang="en-US" dirty="0"/>
          </a:p>
        </p:txBody>
      </p:sp>
    </p:spTree>
    <p:extLst>
      <p:ext uri="{BB962C8B-B14F-4D97-AF65-F5344CB8AC3E}">
        <p14:creationId xmlns:p14="http://schemas.microsoft.com/office/powerpoint/2010/main" val="2831375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2E2B2-BAFD-B343-9AD4-A49AEDABC8A6}"/>
              </a:ext>
            </a:extLst>
          </p:cNvPr>
          <p:cNvSpPr>
            <a:spLocks noGrp="1"/>
          </p:cNvSpPr>
          <p:nvPr>
            <p:ph type="title"/>
          </p:nvPr>
        </p:nvSpPr>
        <p:spPr/>
        <p:txBody>
          <a:bodyPr/>
          <a:lstStyle/>
          <a:p>
            <a:r>
              <a:rPr lang="en-US" dirty="0"/>
              <a:t>Why does it matter??</a:t>
            </a:r>
          </a:p>
        </p:txBody>
      </p:sp>
      <p:sp>
        <p:nvSpPr>
          <p:cNvPr id="3" name="Content Placeholder 2">
            <a:extLst>
              <a:ext uri="{FF2B5EF4-FFF2-40B4-BE49-F238E27FC236}">
                <a16:creationId xmlns:a16="http://schemas.microsoft.com/office/drawing/2014/main" id="{BCC1ED54-ABC6-6941-96DB-36A1BBA324AF}"/>
              </a:ext>
            </a:extLst>
          </p:cNvPr>
          <p:cNvSpPr>
            <a:spLocks noGrp="1"/>
          </p:cNvSpPr>
          <p:nvPr>
            <p:ph idx="1"/>
          </p:nvPr>
        </p:nvSpPr>
        <p:spPr/>
        <p:txBody>
          <a:bodyPr/>
          <a:lstStyle/>
          <a:p>
            <a:pPr marL="0" indent="0" algn="ctr">
              <a:buNone/>
            </a:pPr>
            <a:r>
              <a:rPr lang="en-US" sz="3600" dirty="0"/>
              <a:t>Effective school board/superintendent relationships contribute to stability that a district needs to make progress toward goals and ensure student achievement.</a:t>
            </a:r>
          </a:p>
          <a:p>
            <a:endParaRPr lang="en-US" dirty="0"/>
          </a:p>
          <a:p>
            <a:endParaRPr lang="en-US" dirty="0"/>
          </a:p>
        </p:txBody>
      </p:sp>
    </p:spTree>
    <p:extLst>
      <p:ext uri="{BB962C8B-B14F-4D97-AF65-F5344CB8AC3E}">
        <p14:creationId xmlns:p14="http://schemas.microsoft.com/office/powerpoint/2010/main" val="3657107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8F042-3942-C44E-A78F-CBBFFD4283B6}"/>
              </a:ext>
            </a:extLst>
          </p:cNvPr>
          <p:cNvSpPr>
            <a:spLocks noGrp="1"/>
          </p:cNvSpPr>
          <p:nvPr>
            <p:ph type="title"/>
          </p:nvPr>
        </p:nvSpPr>
        <p:spPr/>
        <p:txBody>
          <a:bodyPr>
            <a:noAutofit/>
          </a:bodyPr>
          <a:lstStyle/>
          <a:p>
            <a:r>
              <a:rPr lang="en-US" sz="3600" dirty="0"/>
              <a:t>Discuss…what can you do to increase the effectiveness of communication between your Superintendent and Board? </a:t>
            </a:r>
          </a:p>
        </p:txBody>
      </p:sp>
      <p:pic>
        <p:nvPicPr>
          <p:cNvPr id="5" name="Picture 4">
            <a:extLst>
              <a:ext uri="{FF2B5EF4-FFF2-40B4-BE49-F238E27FC236}">
                <a16:creationId xmlns:a16="http://schemas.microsoft.com/office/drawing/2014/main" id="{C02505AF-683B-FF40-8007-F058D7F08AD9}"/>
              </a:ext>
            </a:extLst>
          </p:cNvPr>
          <p:cNvPicPr>
            <a:picLocks noChangeAspect="1"/>
          </p:cNvPicPr>
          <p:nvPr/>
        </p:nvPicPr>
        <p:blipFill>
          <a:blip r:embed="rId2"/>
          <a:stretch>
            <a:fillRect/>
          </a:stretch>
        </p:blipFill>
        <p:spPr>
          <a:xfrm>
            <a:off x="3231237" y="2669456"/>
            <a:ext cx="5729525" cy="3151239"/>
          </a:xfrm>
          <a:prstGeom prst="rect">
            <a:avLst/>
          </a:prstGeom>
        </p:spPr>
      </p:pic>
    </p:spTree>
    <p:extLst>
      <p:ext uri="{BB962C8B-B14F-4D97-AF65-F5344CB8AC3E}">
        <p14:creationId xmlns:p14="http://schemas.microsoft.com/office/powerpoint/2010/main" val="4169674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C5B07-1F86-BD45-97EA-DC561B8FD070}"/>
              </a:ext>
            </a:extLst>
          </p:cNvPr>
          <p:cNvSpPr>
            <a:spLocks noGrp="1"/>
          </p:cNvSpPr>
          <p:nvPr>
            <p:ph type="title"/>
          </p:nvPr>
        </p:nvSpPr>
        <p:spPr/>
        <p:txBody>
          <a:bodyPr/>
          <a:lstStyle/>
          <a:p>
            <a:r>
              <a:rPr lang="en-US" dirty="0"/>
              <a:t>WIN-WIN</a:t>
            </a:r>
          </a:p>
        </p:txBody>
      </p:sp>
      <p:sp>
        <p:nvSpPr>
          <p:cNvPr id="3" name="Content Placeholder 2">
            <a:extLst>
              <a:ext uri="{FF2B5EF4-FFF2-40B4-BE49-F238E27FC236}">
                <a16:creationId xmlns:a16="http://schemas.microsoft.com/office/drawing/2014/main" id="{C5B74CBE-C46C-D545-99F2-279C885AD8ED}"/>
              </a:ext>
            </a:extLst>
          </p:cNvPr>
          <p:cNvSpPr>
            <a:spLocks noGrp="1"/>
          </p:cNvSpPr>
          <p:nvPr>
            <p:ph idx="1"/>
          </p:nvPr>
        </p:nvSpPr>
        <p:spPr/>
        <p:txBody>
          <a:bodyPr>
            <a:noAutofit/>
          </a:bodyPr>
          <a:lstStyle/>
          <a:p>
            <a:r>
              <a:rPr lang="en-US" sz="3200" dirty="0"/>
              <a:t>The stronger the communication the stronger the relationship</a:t>
            </a:r>
          </a:p>
          <a:p>
            <a:r>
              <a:rPr lang="en-US" sz="3200" dirty="0"/>
              <a:t>The stronger the relationship the stronger the focus on district’s vision</a:t>
            </a:r>
          </a:p>
          <a:p>
            <a:r>
              <a:rPr lang="en-US" sz="3200" dirty="0"/>
              <a:t>The stronger the focus the BETTER we are for kids! </a:t>
            </a:r>
          </a:p>
          <a:p>
            <a:pPr marL="0" indent="0">
              <a:buNone/>
            </a:pPr>
            <a:endParaRPr lang="en-US" sz="2800" dirty="0"/>
          </a:p>
        </p:txBody>
      </p:sp>
    </p:spTree>
    <p:extLst>
      <p:ext uri="{BB962C8B-B14F-4D97-AF65-F5344CB8AC3E}">
        <p14:creationId xmlns:p14="http://schemas.microsoft.com/office/powerpoint/2010/main" val="1023640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9B0E8-6F87-CE42-B9D1-6C37E4E97F7A}"/>
              </a:ext>
            </a:extLst>
          </p:cNvPr>
          <p:cNvSpPr>
            <a:spLocks noGrp="1"/>
          </p:cNvSpPr>
          <p:nvPr>
            <p:ph type="title"/>
          </p:nvPr>
        </p:nvSpPr>
        <p:spPr/>
        <p:txBody>
          <a:bodyPr/>
          <a:lstStyle/>
          <a:p>
            <a:r>
              <a:rPr lang="en-US" dirty="0"/>
              <a:t>Who are we ???</a:t>
            </a:r>
          </a:p>
        </p:txBody>
      </p:sp>
      <p:pic>
        <p:nvPicPr>
          <p:cNvPr id="5" name="Picture 4">
            <a:extLst>
              <a:ext uri="{FF2B5EF4-FFF2-40B4-BE49-F238E27FC236}">
                <a16:creationId xmlns:a16="http://schemas.microsoft.com/office/drawing/2014/main" id="{0C41D5E3-0F39-0B45-B22A-D4504D478CCD}"/>
              </a:ext>
            </a:extLst>
          </p:cNvPr>
          <p:cNvPicPr>
            <a:picLocks noChangeAspect="1"/>
          </p:cNvPicPr>
          <p:nvPr/>
        </p:nvPicPr>
        <p:blipFill>
          <a:blip r:embed="rId2"/>
          <a:stretch>
            <a:fillRect/>
          </a:stretch>
        </p:blipFill>
        <p:spPr>
          <a:xfrm>
            <a:off x="3701903" y="2949882"/>
            <a:ext cx="5150611" cy="2693834"/>
          </a:xfrm>
          <a:prstGeom prst="rect">
            <a:avLst/>
          </a:prstGeom>
        </p:spPr>
      </p:pic>
    </p:spTree>
    <p:extLst>
      <p:ext uri="{BB962C8B-B14F-4D97-AF65-F5344CB8AC3E}">
        <p14:creationId xmlns:p14="http://schemas.microsoft.com/office/powerpoint/2010/main" val="926446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EB458-EC1D-A644-882C-3D8A38DD8024}"/>
              </a:ext>
            </a:extLst>
          </p:cNvPr>
          <p:cNvSpPr>
            <a:spLocks noGrp="1"/>
          </p:cNvSpPr>
          <p:nvPr>
            <p:ph type="title"/>
          </p:nvPr>
        </p:nvSpPr>
        <p:spPr/>
        <p:txBody>
          <a:bodyPr/>
          <a:lstStyle/>
          <a:p>
            <a:r>
              <a:rPr lang="en-US" dirty="0"/>
              <a:t>CONCLUSION</a:t>
            </a:r>
          </a:p>
        </p:txBody>
      </p:sp>
      <p:pic>
        <p:nvPicPr>
          <p:cNvPr id="4" name="Picture 3">
            <a:extLst>
              <a:ext uri="{FF2B5EF4-FFF2-40B4-BE49-F238E27FC236}">
                <a16:creationId xmlns:a16="http://schemas.microsoft.com/office/drawing/2014/main" id="{1F32ED75-F3C2-A543-A4EA-AB1D60F9C5D5}"/>
              </a:ext>
            </a:extLst>
          </p:cNvPr>
          <p:cNvPicPr>
            <a:picLocks noChangeAspect="1"/>
          </p:cNvPicPr>
          <p:nvPr/>
        </p:nvPicPr>
        <p:blipFill>
          <a:blip r:embed="rId2"/>
          <a:stretch>
            <a:fillRect/>
          </a:stretch>
        </p:blipFill>
        <p:spPr>
          <a:xfrm>
            <a:off x="3893573" y="2867127"/>
            <a:ext cx="4883219" cy="2461956"/>
          </a:xfrm>
          <a:prstGeom prst="rect">
            <a:avLst/>
          </a:prstGeom>
        </p:spPr>
      </p:pic>
    </p:spTree>
    <p:extLst>
      <p:ext uri="{BB962C8B-B14F-4D97-AF65-F5344CB8AC3E}">
        <p14:creationId xmlns:p14="http://schemas.microsoft.com/office/powerpoint/2010/main" val="334455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88EFD-95A5-DB4F-97C1-38EC697129EB}"/>
              </a:ext>
            </a:extLst>
          </p:cNvPr>
          <p:cNvSpPr>
            <a:spLocks noGrp="1"/>
          </p:cNvSpPr>
          <p:nvPr>
            <p:ph type="title"/>
          </p:nvPr>
        </p:nvSpPr>
        <p:spPr/>
        <p:txBody>
          <a:bodyPr/>
          <a:lstStyle/>
          <a:p>
            <a:r>
              <a:rPr lang="en-US" dirty="0"/>
              <a:t>Communication = Relationship</a:t>
            </a:r>
          </a:p>
        </p:txBody>
      </p:sp>
      <p:sp>
        <p:nvSpPr>
          <p:cNvPr id="3" name="Content Placeholder 2">
            <a:extLst>
              <a:ext uri="{FF2B5EF4-FFF2-40B4-BE49-F238E27FC236}">
                <a16:creationId xmlns:a16="http://schemas.microsoft.com/office/drawing/2014/main" id="{7AD0C3B6-5023-1C42-A418-4A08DA90CFE5}"/>
              </a:ext>
            </a:extLst>
          </p:cNvPr>
          <p:cNvSpPr>
            <a:spLocks noGrp="1"/>
          </p:cNvSpPr>
          <p:nvPr>
            <p:ph idx="1"/>
          </p:nvPr>
        </p:nvSpPr>
        <p:spPr/>
        <p:txBody>
          <a:bodyPr/>
          <a:lstStyle/>
          <a:p>
            <a:r>
              <a:rPr lang="en-US" sz="2800" dirty="0"/>
              <a:t>One cannot exist without the other.</a:t>
            </a:r>
          </a:p>
          <a:p>
            <a:r>
              <a:rPr lang="en-US" sz="2800" dirty="0"/>
              <a:t>Clarity of roles is essential</a:t>
            </a:r>
          </a:p>
          <a:p>
            <a:r>
              <a:rPr lang="en-US" sz="2800" dirty="0"/>
              <a:t>Actively promote trust and mutual respect</a:t>
            </a:r>
          </a:p>
          <a:p>
            <a:r>
              <a:rPr lang="en-US" sz="2800" dirty="0"/>
              <a:t>The higher the level of trust, the more effective, productive communication can exist. </a:t>
            </a:r>
          </a:p>
          <a:p>
            <a:endParaRPr lang="en-US" dirty="0"/>
          </a:p>
        </p:txBody>
      </p:sp>
    </p:spTree>
    <p:extLst>
      <p:ext uri="{BB962C8B-B14F-4D97-AF65-F5344CB8AC3E}">
        <p14:creationId xmlns:p14="http://schemas.microsoft.com/office/powerpoint/2010/main" val="1493968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112-B6E2-8349-931C-C39891869F2D}"/>
              </a:ext>
            </a:extLst>
          </p:cNvPr>
          <p:cNvSpPr>
            <a:spLocks noGrp="1"/>
          </p:cNvSpPr>
          <p:nvPr>
            <p:ph type="title"/>
          </p:nvPr>
        </p:nvSpPr>
        <p:spPr/>
        <p:txBody>
          <a:bodyPr/>
          <a:lstStyle/>
          <a:p>
            <a:r>
              <a:rPr lang="en-US" dirty="0"/>
              <a:t>No Surprises and Beyond…</a:t>
            </a:r>
          </a:p>
        </p:txBody>
      </p:sp>
      <p:sp>
        <p:nvSpPr>
          <p:cNvPr id="3" name="Content Placeholder 2">
            <a:extLst>
              <a:ext uri="{FF2B5EF4-FFF2-40B4-BE49-F238E27FC236}">
                <a16:creationId xmlns:a16="http://schemas.microsoft.com/office/drawing/2014/main" id="{997B754D-343C-B54B-BD46-9285EE2B20ED}"/>
              </a:ext>
            </a:extLst>
          </p:cNvPr>
          <p:cNvSpPr>
            <a:spLocks noGrp="1"/>
          </p:cNvSpPr>
          <p:nvPr>
            <p:ph idx="1"/>
          </p:nvPr>
        </p:nvSpPr>
        <p:spPr/>
        <p:txBody>
          <a:bodyPr>
            <a:normAutofit/>
          </a:bodyPr>
          <a:lstStyle/>
          <a:p>
            <a:r>
              <a:rPr lang="en-US" dirty="0"/>
              <a:t>Sometimes easier said, than done.</a:t>
            </a:r>
          </a:p>
          <a:p>
            <a:r>
              <a:rPr lang="en-US" dirty="0"/>
              <a:t>Clarify expectations around how you define surprises</a:t>
            </a:r>
          </a:p>
          <a:p>
            <a:r>
              <a:rPr lang="en-US" dirty="0"/>
              <a:t>It goes both ways…</a:t>
            </a:r>
          </a:p>
          <a:p>
            <a:r>
              <a:rPr lang="en-US" dirty="0"/>
              <a:t>Provide ample time for Board to consider new ideas.</a:t>
            </a:r>
          </a:p>
          <a:p>
            <a:r>
              <a:rPr lang="en-US" dirty="0"/>
              <a:t>Be gracious…presume positive intent until a pattern exists otherwise</a:t>
            </a:r>
          </a:p>
          <a:p>
            <a:pPr lvl="1"/>
            <a:r>
              <a:rPr lang="en-US" sz="2400" dirty="0"/>
              <a:t>re-communicate expectations as needed. </a:t>
            </a:r>
          </a:p>
        </p:txBody>
      </p:sp>
    </p:spTree>
    <p:extLst>
      <p:ext uri="{BB962C8B-B14F-4D97-AF65-F5344CB8AC3E}">
        <p14:creationId xmlns:p14="http://schemas.microsoft.com/office/powerpoint/2010/main" val="2923937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01B19-48A2-8248-9C5A-C4229FAD6FD8}"/>
              </a:ext>
            </a:extLst>
          </p:cNvPr>
          <p:cNvSpPr>
            <a:spLocks noGrp="1"/>
          </p:cNvSpPr>
          <p:nvPr>
            <p:ph type="title"/>
          </p:nvPr>
        </p:nvSpPr>
        <p:spPr/>
        <p:txBody>
          <a:bodyPr/>
          <a:lstStyle/>
          <a:p>
            <a:r>
              <a:rPr lang="en-US" dirty="0"/>
              <a:t>Context:  Formal and Informal</a:t>
            </a:r>
          </a:p>
        </p:txBody>
      </p:sp>
      <p:sp>
        <p:nvSpPr>
          <p:cNvPr id="3" name="Content Placeholder 2">
            <a:extLst>
              <a:ext uri="{FF2B5EF4-FFF2-40B4-BE49-F238E27FC236}">
                <a16:creationId xmlns:a16="http://schemas.microsoft.com/office/drawing/2014/main" id="{76DCDD67-AFC4-8E43-A70B-2C80870815C3}"/>
              </a:ext>
            </a:extLst>
          </p:cNvPr>
          <p:cNvSpPr>
            <a:spLocks noGrp="1"/>
          </p:cNvSpPr>
          <p:nvPr>
            <p:ph idx="1"/>
          </p:nvPr>
        </p:nvSpPr>
        <p:spPr/>
        <p:txBody>
          <a:bodyPr/>
          <a:lstStyle/>
          <a:p>
            <a:r>
              <a:rPr lang="en-US" dirty="0"/>
              <a:t>Board Meetings</a:t>
            </a:r>
          </a:p>
          <a:p>
            <a:pPr lvl="1"/>
            <a:r>
              <a:rPr lang="en-US" sz="2400" dirty="0"/>
              <a:t>Establish a clear and well-defined system for events and procedures</a:t>
            </a:r>
          </a:p>
          <a:p>
            <a:r>
              <a:rPr lang="en-US" dirty="0"/>
              <a:t>Workshops/Retreats</a:t>
            </a:r>
          </a:p>
          <a:p>
            <a:pPr lvl="1"/>
            <a:r>
              <a:rPr lang="en-US" sz="2400" dirty="0"/>
              <a:t>Useful to support the Board in a deeper understanding of initiatives, decision-making, and goal setting</a:t>
            </a:r>
          </a:p>
          <a:p>
            <a:endParaRPr lang="en-US" dirty="0"/>
          </a:p>
        </p:txBody>
      </p:sp>
    </p:spTree>
    <p:extLst>
      <p:ext uri="{BB962C8B-B14F-4D97-AF65-F5344CB8AC3E}">
        <p14:creationId xmlns:p14="http://schemas.microsoft.com/office/powerpoint/2010/main" val="926338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67684-253E-6E44-9D90-EEC5ECB68872}"/>
              </a:ext>
            </a:extLst>
          </p:cNvPr>
          <p:cNvSpPr>
            <a:spLocks noGrp="1"/>
          </p:cNvSpPr>
          <p:nvPr>
            <p:ph type="title"/>
          </p:nvPr>
        </p:nvSpPr>
        <p:spPr>
          <a:xfrm>
            <a:off x="1295401" y="863460"/>
            <a:ext cx="9601196" cy="1303867"/>
          </a:xfrm>
        </p:spPr>
        <p:txBody>
          <a:bodyPr/>
          <a:lstStyle/>
          <a:p>
            <a:r>
              <a:rPr lang="en-US" dirty="0"/>
              <a:t>Communication through Context</a:t>
            </a:r>
          </a:p>
        </p:txBody>
      </p:sp>
      <p:sp>
        <p:nvSpPr>
          <p:cNvPr id="3" name="Content Placeholder 2">
            <a:extLst>
              <a:ext uri="{FF2B5EF4-FFF2-40B4-BE49-F238E27FC236}">
                <a16:creationId xmlns:a16="http://schemas.microsoft.com/office/drawing/2014/main" id="{07679043-E6CA-A74F-B4A6-3E94A501EEB7}"/>
              </a:ext>
            </a:extLst>
          </p:cNvPr>
          <p:cNvSpPr>
            <a:spLocks noGrp="1"/>
          </p:cNvSpPr>
          <p:nvPr>
            <p:ph idx="1"/>
          </p:nvPr>
        </p:nvSpPr>
        <p:spPr/>
        <p:txBody>
          <a:bodyPr>
            <a:normAutofit lnSpcReduction="10000"/>
          </a:bodyPr>
          <a:lstStyle/>
          <a:p>
            <a:r>
              <a:rPr lang="en-US" dirty="0"/>
              <a:t>Program Evaluation Committee</a:t>
            </a:r>
          </a:p>
          <a:p>
            <a:r>
              <a:rPr lang="en-US" dirty="0"/>
              <a:t>Facilities Committee</a:t>
            </a:r>
          </a:p>
          <a:p>
            <a:r>
              <a:rPr lang="en-US" dirty="0"/>
              <a:t>Policy Committee</a:t>
            </a:r>
          </a:p>
          <a:p>
            <a:r>
              <a:rPr lang="en-US" dirty="0"/>
              <a:t>Agenda Planning</a:t>
            </a:r>
          </a:p>
          <a:p>
            <a:r>
              <a:rPr lang="en-US" dirty="0"/>
              <a:t>Agenda Review</a:t>
            </a:r>
          </a:p>
          <a:p>
            <a:r>
              <a:rPr lang="en-US" dirty="0"/>
              <a:t>Strategic Planning </a:t>
            </a:r>
          </a:p>
          <a:p>
            <a:r>
              <a:rPr lang="en-US" dirty="0"/>
              <a:t>Budget Process</a:t>
            </a:r>
          </a:p>
        </p:txBody>
      </p:sp>
      <p:pic>
        <p:nvPicPr>
          <p:cNvPr id="4" name="Picture 3">
            <a:extLst>
              <a:ext uri="{FF2B5EF4-FFF2-40B4-BE49-F238E27FC236}">
                <a16:creationId xmlns:a16="http://schemas.microsoft.com/office/drawing/2014/main" id="{379FC3E1-5399-D846-9886-A1D13E95DD43}"/>
              </a:ext>
            </a:extLst>
          </p:cNvPr>
          <p:cNvPicPr>
            <a:picLocks noChangeAspect="1"/>
          </p:cNvPicPr>
          <p:nvPr/>
        </p:nvPicPr>
        <p:blipFill>
          <a:blip r:embed="rId3"/>
          <a:stretch>
            <a:fillRect/>
          </a:stretch>
        </p:blipFill>
        <p:spPr>
          <a:xfrm rot="20570316">
            <a:off x="6644623" y="3091310"/>
            <a:ext cx="2939010" cy="2250179"/>
          </a:xfrm>
          <a:prstGeom prst="rect">
            <a:avLst/>
          </a:prstGeom>
        </p:spPr>
      </p:pic>
    </p:spTree>
    <p:extLst>
      <p:ext uri="{BB962C8B-B14F-4D97-AF65-F5344CB8AC3E}">
        <p14:creationId xmlns:p14="http://schemas.microsoft.com/office/powerpoint/2010/main" val="2235587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528BA-4013-D744-ABA1-DACDD6B258FA}"/>
              </a:ext>
            </a:extLst>
          </p:cNvPr>
          <p:cNvSpPr>
            <a:spLocks noGrp="1"/>
          </p:cNvSpPr>
          <p:nvPr>
            <p:ph type="title"/>
          </p:nvPr>
        </p:nvSpPr>
        <p:spPr/>
        <p:txBody>
          <a:bodyPr>
            <a:normAutofit fontScale="90000"/>
          </a:bodyPr>
          <a:lstStyle/>
          <a:p>
            <a:r>
              <a:rPr lang="en-US" dirty="0"/>
              <a:t>Take a moment and discuss…are you taking advantage of your current opportunities? </a:t>
            </a:r>
          </a:p>
        </p:txBody>
      </p:sp>
      <p:pic>
        <p:nvPicPr>
          <p:cNvPr id="4" name="Picture 3">
            <a:extLst>
              <a:ext uri="{FF2B5EF4-FFF2-40B4-BE49-F238E27FC236}">
                <a16:creationId xmlns:a16="http://schemas.microsoft.com/office/drawing/2014/main" id="{AE89535C-F227-204B-BDAE-BBC2B5EC8FE0}"/>
              </a:ext>
            </a:extLst>
          </p:cNvPr>
          <p:cNvPicPr>
            <a:picLocks noChangeAspect="1"/>
          </p:cNvPicPr>
          <p:nvPr/>
        </p:nvPicPr>
        <p:blipFill>
          <a:blip r:embed="rId2"/>
          <a:stretch>
            <a:fillRect/>
          </a:stretch>
        </p:blipFill>
        <p:spPr>
          <a:xfrm>
            <a:off x="3263462" y="2664373"/>
            <a:ext cx="5408051" cy="2974428"/>
          </a:xfrm>
          <a:prstGeom prst="rect">
            <a:avLst/>
          </a:prstGeom>
        </p:spPr>
      </p:pic>
    </p:spTree>
    <p:extLst>
      <p:ext uri="{BB962C8B-B14F-4D97-AF65-F5344CB8AC3E}">
        <p14:creationId xmlns:p14="http://schemas.microsoft.com/office/powerpoint/2010/main" val="82461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F182A-8CCA-EC44-A0C5-1DC3373540EA}"/>
              </a:ext>
            </a:extLst>
          </p:cNvPr>
          <p:cNvSpPr>
            <a:spLocks noGrp="1"/>
          </p:cNvSpPr>
          <p:nvPr>
            <p:ph type="title"/>
          </p:nvPr>
        </p:nvSpPr>
        <p:spPr/>
        <p:txBody>
          <a:bodyPr/>
          <a:lstStyle/>
          <a:p>
            <a:r>
              <a:rPr lang="en-US" dirty="0"/>
              <a:t>Superintendent Evaluation</a:t>
            </a:r>
          </a:p>
        </p:txBody>
      </p:sp>
      <p:sp>
        <p:nvSpPr>
          <p:cNvPr id="3" name="Content Placeholder 2">
            <a:extLst>
              <a:ext uri="{FF2B5EF4-FFF2-40B4-BE49-F238E27FC236}">
                <a16:creationId xmlns:a16="http://schemas.microsoft.com/office/drawing/2014/main" id="{084E7BAD-6E7E-044F-83AC-A0EE1033DCF5}"/>
              </a:ext>
            </a:extLst>
          </p:cNvPr>
          <p:cNvSpPr>
            <a:spLocks noGrp="1"/>
          </p:cNvSpPr>
          <p:nvPr>
            <p:ph idx="1"/>
          </p:nvPr>
        </p:nvSpPr>
        <p:spPr/>
        <p:txBody>
          <a:bodyPr/>
          <a:lstStyle/>
          <a:p>
            <a:r>
              <a:rPr lang="en-US" dirty="0"/>
              <a:t>Opportunity—don’t underestimate the importance of this process!</a:t>
            </a:r>
          </a:p>
          <a:p>
            <a:r>
              <a:rPr lang="en-US" dirty="0"/>
              <a:t>The process takes a commitment!</a:t>
            </a:r>
          </a:p>
          <a:p>
            <a:r>
              <a:rPr lang="en-US" dirty="0"/>
              <a:t>Launches through goal setting and plan development</a:t>
            </a:r>
          </a:p>
          <a:p>
            <a:r>
              <a:rPr lang="en-US" dirty="0"/>
              <a:t>Mid year, formative evaluation is important to meeting annual goals</a:t>
            </a:r>
          </a:p>
          <a:p>
            <a:r>
              <a:rPr lang="en-US" dirty="0"/>
              <a:t>Concludes in a summative evaluation of the year’s progress and the Superintendent’s performance. </a:t>
            </a:r>
          </a:p>
          <a:p>
            <a:endParaRPr lang="en-US" dirty="0"/>
          </a:p>
        </p:txBody>
      </p:sp>
    </p:spTree>
    <p:extLst>
      <p:ext uri="{BB962C8B-B14F-4D97-AF65-F5344CB8AC3E}">
        <p14:creationId xmlns:p14="http://schemas.microsoft.com/office/powerpoint/2010/main" val="1734315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869AA-CE04-0042-912C-19ECA770961B}"/>
              </a:ext>
            </a:extLst>
          </p:cNvPr>
          <p:cNvSpPr>
            <a:spLocks noGrp="1"/>
          </p:cNvSpPr>
          <p:nvPr>
            <p:ph type="title"/>
          </p:nvPr>
        </p:nvSpPr>
        <p:spPr/>
        <p:txBody>
          <a:bodyPr/>
          <a:lstStyle/>
          <a:p>
            <a:r>
              <a:rPr lang="en-US" dirty="0"/>
              <a:t>Reverse of the Golden Rule</a:t>
            </a:r>
          </a:p>
        </p:txBody>
      </p:sp>
      <p:sp>
        <p:nvSpPr>
          <p:cNvPr id="3" name="Content Placeholder 2">
            <a:extLst>
              <a:ext uri="{FF2B5EF4-FFF2-40B4-BE49-F238E27FC236}">
                <a16:creationId xmlns:a16="http://schemas.microsoft.com/office/drawing/2014/main" id="{0F1C9D1A-57E7-4543-A590-F9A88E84D1FC}"/>
              </a:ext>
            </a:extLst>
          </p:cNvPr>
          <p:cNvSpPr>
            <a:spLocks noGrp="1"/>
          </p:cNvSpPr>
          <p:nvPr>
            <p:ph idx="1"/>
          </p:nvPr>
        </p:nvSpPr>
        <p:spPr/>
        <p:txBody>
          <a:bodyPr>
            <a:normAutofit/>
          </a:bodyPr>
          <a:lstStyle/>
          <a:p>
            <a:r>
              <a:rPr lang="en-US" sz="2800" dirty="0"/>
              <a:t>Treat others as they would have you treat them. </a:t>
            </a:r>
          </a:p>
          <a:p>
            <a:r>
              <a:rPr lang="en-US" sz="2800" dirty="0"/>
              <a:t>Understand the individual and their communication needs.</a:t>
            </a:r>
          </a:p>
          <a:p>
            <a:r>
              <a:rPr lang="en-US" sz="2800" dirty="0"/>
              <a:t>The more you understand about each other, the more your communication will match the need. </a:t>
            </a:r>
          </a:p>
          <a:p>
            <a:r>
              <a:rPr lang="en-US" sz="2800" dirty="0"/>
              <a:t>Treat each board member “equally”. </a:t>
            </a:r>
          </a:p>
          <a:p>
            <a:endParaRPr lang="en-US" dirty="0"/>
          </a:p>
        </p:txBody>
      </p:sp>
    </p:spTree>
    <p:extLst>
      <p:ext uri="{BB962C8B-B14F-4D97-AF65-F5344CB8AC3E}">
        <p14:creationId xmlns:p14="http://schemas.microsoft.com/office/powerpoint/2010/main" val="353657273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1396</TotalTime>
  <Words>824</Words>
  <Application>Microsoft Macintosh PowerPoint</Application>
  <PresentationFormat>Widescreen</PresentationFormat>
  <Paragraphs>100</Paragraphs>
  <Slides>20</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Garamond</vt:lpstr>
      <vt:lpstr>Organic</vt:lpstr>
      <vt:lpstr>Superintendent/ School Board Communication</vt:lpstr>
      <vt:lpstr>Who are we ???</vt:lpstr>
      <vt:lpstr>Communication = Relationship</vt:lpstr>
      <vt:lpstr>No Surprises and Beyond…</vt:lpstr>
      <vt:lpstr>Context:  Formal and Informal</vt:lpstr>
      <vt:lpstr>Communication through Context</vt:lpstr>
      <vt:lpstr>Take a moment and discuss…are you taking advantage of your current opportunities? </vt:lpstr>
      <vt:lpstr>Superintendent Evaluation</vt:lpstr>
      <vt:lpstr>Reverse of the Golden Rule</vt:lpstr>
      <vt:lpstr>Induction of New Board Members</vt:lpstr>
      <vt:lpstr>Conflict Resolution</vt:lpstr>
      <vt:lpstr>Take a moment … </vt:lpstr>
      <vt:lpstr>Use Conflict to Your Benefit</vt:lpstr>
      <vt:lpstr>Superintendent’s Role in Communications</vt:lpstr>
      <vt:lpstr>Superintendent role con’t ! </vt:lpstr>
      <vt:lpstr>Board’s Role</vt:lpstr>
      <vt:lpstr>Why does it matter??</vt:lpstr>
      <vt:lpstr>Discuss…what can you do to increase the effectiveness of communication between your Superintendent and Board? </vt:lpstr>
      <vt:lpstr>WIN-WIN</vt:lpstr>
      <vt:lpstr>CONCLUSION</vt:lpstr>
    </vt:vector>
  </TitlesOfParts>
  <Company/>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Superintendent Communication with the School Board</dc:title>
  <dc:creator>Microsoft Office User</dc:creator>
  <cp:lastModifiedBy>Microsoft Office User</cp:lastModifiedBy>
  <cp:revision>15</cp:revision>
  <dcterms:created xsi:type="dcterms:W3CDTF">2019-12-27T21:01:03Z</dcterms:created>
  <dcterms:modified xsi:type="dcterms:W3CDTF">2020-02-08T23:04:11Z</dcterms:modified>
</cp:coreProperties>
</file>