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Roboto" panose="02000000000000000000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69"/>
    <p:restoredTop sz="94599"/>
  </p:normalViewPr>
  <p:slideViewPr>
    <p:cSldViewPr snapToGrid="0" snapToObjects="1">
      <p:cViewPr varScale="1">
        <p:scale>
          <a:sx n="106" d="100"/>
          <a:sy n="106" d="100"/>
        </p:scale>
        <p:origin x="7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d4e87fd84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d4e87fd84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d5decb13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d5decb13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AASB training, Stay out of the Weeds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d5decb134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d5decb134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8130968" y="7"/>
            <a:ext cx="4060732" cy="2707359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797467" y="2366963"/>
            <a:ext cx="10962900" cy="1118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797451" y="3621217"/>
            <a:ext cx="10962900" cy="57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8130968" y="7"/>
            <a:ext cx="4060732" cy="2707359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674733"/>
            <a:ext cx="11360700" cy="2707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0"/>
              <a:buNone/>
              <a:defRPr sz="1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415600" y="4492300"/>
            <a:ext cx="11360700" cy="1709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8130968" y="7"/>
            <a:ext cx="4060732" cy="2707359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797467" y="2869796"/>
            <a:ext cx="10962900" cy="1118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5204762"/>
            <a:ext cx="12191695" cy="1653192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700" cy="810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415600" y="1639833"/>
            <a:ext cx="11360700" cy="445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700" cy="810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415600" y="1639967"/>
            <a:ext cx="5333100" cy="445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6443200" y="1639967"/>
            <a:ext cx="5333100" cy="445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700" cy="810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415600" y="1954405"/>
            <a:ext cx="3744000" cy="413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8130968" y="7"/>
            <a:ext cx="4060732" cy="2707359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916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6096000" y="-233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6706233" y="5994000"/>
            <a:ext cx="624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354000" y="1534800"/>
            <a:ext cx="5393700" cy="2085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354000" y="3692002"/>
            <a:ext cx="5393700" cy="1692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426000" y="5640767"/>
            <a:ext cx="7998300" cy="798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7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  <a:defRPr sz="4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639833"/>
            <a:ext cx="11360700" cy="44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"/>
              <a:buChar char="●"/>
              <a:defRPr sz="2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●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●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>
            <a:off x="797475" y="1639958"/>
            <a:ext cx="10962900" cy="18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sz="6400"/>
              <a:t>School Board and Superintendent Teams</a:t>
            </a:r>
            <a:endParaRPr sz="6400"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797450" y="3621250"/>
            <a:ext cx="10962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3200"/>
              <a:t>Petersburg School District</a:t>
            </a:r>
            <a:endParaRPr sz="3200"/>
          </a:p>
        </p:txBody>
      </p:sp>
      <p:pic>
        <p:nvPicPr>
          <p:cNvPr id="93" name="Google Shape;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7813" y="4267475"/>
            <a:ext cx="2582186" cy="2062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ctrTitle"/>
          </p:nvPr>
        </p:nvSpPr>
        <p:spPr>
          <a:xfrm>
            <a:off x="797442" y="2343788"/>
            <a:ext cx="10962900" cy="1118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            </a:t>
            </a:r>
            <a:endParaRPr sz="7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5"/>
          <p:cNvSpPr txBox="1">
            <a:spLocks noGrp="1"/>
          </p:cNvSpPr>
          <p:nvPr>
            <p:ph type="subTitle" idx="1"/>
          </p:nvPr>
        </p:nvSpPr>
        <p:spPr>
          <a:xfrm>
            <a:off x="797451" y="3621217"/>
            <a:ext cx="10962900" cy="57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8E5321-3BEB-D047-9D1C-F5473C3C4DF7}"/>
              </a:ext>
            </a:extLst>
          </p:cNvPr>
          <p:cNvSpPr/>
          <p:nvPr/>
        </p:nvSpPr>
        <p:spPr>
          <a:xfrm>
            <a:off x="3676107" y="2967335"/>
            <a:ext cx="4839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Your text here</a:t>
            </a:r>
          </a:p>
        </p:txBody>
      </p:sp>
      <p:pic>
        <p:nvPicPr>
          <p:cNvPr id="3" name="Cat Herding (2).mp4">
            <a:hlinkClick r:id="" action="ppaction://media"/>
            <a:extLst>
              <a:ext uri="{FF2B5EF4-FFF2-40B4-BE49-F238E27FC236}">
                <a16:creationId xmlns:a16="http://schemas.microsoft.com/office/drawing/2014/main" id="{3681FF00-D71F-0644-9FB6-DEC37B1016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825" y="0"/>
            <a:ext cx="106743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are we?</a:t>
            </a:r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Introductions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What does our community look like?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What does our district look like?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What does our board look like?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Our community has high expectations of the school and people choose to live here, in part, because of high quality schools.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Being a good board member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838200" y="1412375"/>
            <a:ext cx="10515600" cy="5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Learn your role and how to be a good board member.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Know  your place.  The board is not the “boss of the district.”  Our most important job is hiring a great superintendent.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Do your homework.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Be honest and don’t bring a personal or political agenda.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Cultivate and support a culture of respect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Focus on students and what is best for them.  Is this a kid problem or an adult problem?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Able to constructively evaluate superintendent and provide productive feedback.  </a:t>
            </a:r>
            <a:endParaRPr/>
          </a:p>
          <a:p>
            <a:pPr marL="228600" lvl="0" indent="0" algn="l" rtl="0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What qualities are we looking for when hiring a superintendent and building a team?</a:t>
            </a:r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838200" y="1551225"/>
            <a:ext cx="10515600" cy="53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When our community is at its best and highly functional, who do we envision leading our district?  What are we looking for?</a:t>
            </a:r>
            <a:endParaRPr b="1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Lack of “soft skills” typically sink the ship for a superintendent, so it is critical that a superintendent has:</a:t>
            </a:r>
            <a:endParaRPr/>
          </a:p>
          <a:p>
            <a:pPr marL="2286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8600" lvl="0" indent="-165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Strong communication skills and is able to determine the best modes of communication with board members </a:t>
            </a:r>
            <a:endParaRPr/>
          </a:p>
          <a:p>
            <a:pPr marL="228600" lvl="0" indent="-165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Ability to build relationships and establish trust with board, staff, and community</a:t>
            </a:r>
            <a:endParaRPr/>
          </a:p>
          <a:p>
            <a:pPr marL="228600" lvl="0" indent="-165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Excellent listening skills.  Able to offer the opportunity for staff/community  to be heard, put this information in perspective, and determine what rises to the highest level of importance</a:t>
            </a:r>
            <a:endParaRPr/>
          </a:p>
          <a:p>
            <a:pPr marL="228600" lvl="0" indent="-165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Ability to accept feedback from the board, allowed time for self evaluation of own progress, honest about weaknesses, and able to discuss plans for future growth</a:t>
            </a:r>
            <a:endParaRPr/>
          </a:p>
          <a:p>
            <a:pPr marL="685800" lvl="0" indent="0" algn="l" rtl="0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None/>
            </a:pPr>
            <a:endParaRPr sz="2400">
              <a:solidFill>
                <a:srgbClr val="3138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Working Together as a Team</a:t>
            </a: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838200" y="1349575"/>
            <a:ext cx="10515600" cy="550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590"/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2590"/>
              <a:t>An inclusive and positive </a:t>
            </a:r>
            <a:r>
              <a:rPr lang="en-US"/>
              <a:t>board/superintendent team encourages a feeling of commitment to staying on the board:  feeling valued, making a difference, making progress </a:t>
            </a:r>
            <a:endParaRPr/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Collaboratively establishing clear and measurable goals for direction of the district.</a:t>
            </a:r>
            <a:endParaRPr/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Issues are communicated early and there are no surprises </a:t>
            </a:r>
            <a:endParaRPr/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How does the board/superintendent team communicate with the community?  Proactive media work in all areas is critical:  social media, websites, email, radio, newspaper, etc.</a:t>
            </a:r>
            <a:endParaRPr/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SHARE OUT-How do you communicate with your community?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228600" lvl="0" indent="0" algn="l" rtl="0">
              <a:lnSpc>
                <a:spcPct val="100000"/>
              </a:lnSpc>
              <a:spcBef>
                <a:spcPts val="1000"/>
              </a:spcBef>
              <a:spcAft>
                <a:spcPts val="21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We haven’t always been this functional……. </a:t>
            </a:r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9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What does “functional” look like?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Strong community/parent support and collaborative environment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Robust programs and stable teaching staff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Consistent leadership (administrative and board)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High level of trust 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How did we get here?  20 year look back.  7 superintendents with varying degrees of success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Hiring a good superintendent is the most important job of the board! 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Activities for the audience</a:t>
            </a:r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What is most functional about your board/superintendent relationship?  How have you established clear roles in your district?  Share out.</a:t>
            </a:r>
            <a:endParaRPr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r>
              <a:rPr lang="en-US"/>
              <a:t>Are there any processes in place to handle conflict between a board member and the superintendent?  The full board and the superintendent?  Share out.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does the board handle conflict resolution overall as there are instances that the board members may have a conflict and the superintendent is asked to get in the middle (not recommended)  Share out.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579</Words>
  <Application>Microsoft Macintosh PowerPoint</Application>
  <PresentationFormat>Widescreen</PresentationFormat>
  <Paragraphs>59</Paragraphs>
  <Slides>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Roboto</vt:lpstr>
      <vt:lpstr>Calibri</vt:lpstr>
      <vt:lpstr>Geometric</vt:lpstr>
      <vt:lpstr>School Board and Superintendent Teams</vt:lpstr>
      <vt:lpstr>                </vt:lpstr>
      <vt:lpstr>Who are we?</vt:lpstr>
      <vt:lpstr>Being a good board member</vt:lpstr>
      <vt:lpstr>What qualities are we looking for when hiring a superintendent and building a team?</vt:lpstr>
      <vt:lpstr>Working Together as a Team</vt:lpstr>
      <vt:lpstr>We haven’t always been this functional……. </vt:lpstr>
      <vt:lpstr>Activities for the audience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Board and Superintendent Teams</dc:title>
  <cp:lastModifiedBy>Microsoft Office User</cp:lastModifiedBy>
  <cp:revision>2</cp:revision>
  <dcterms:modified xsi:type="dcterms:W3CDTF">2020-02-09T01:29:07Z</dcterms:modified>
</cp:coreProperties>
</file>