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8" r:id="rId3"/>
    <p:sldId id="356" r:id="rId4"/>
    <p:sldId id="358" r:id="rId5"/>
    <p:sldId id="351" r:id="rId6"/>
    <p:sldId id="352" r:id="rId7"/>
    <p:sldId id="353" r:id="rId8"/>
    <p:sldId id="323" r:id="rId9"/>
    <p:sldId id="374" r:id="rId10"/>
    <p:sldId id="297" r:id="rId11"/>
    <p:sldId id="355" r:id="rId12"/>
    <p:sldId id="354" r:id="rId13"/>
    <p:sldId id="362" r:id="rId14"/>
    <p:sldId id="363" r:id="rId15"/>
    <p:sldId id="361" r:id="rId16"/>
    <p:sldId id="365" r:id="rId17"/>
    <p:sldId id="366" r:id="rId18"/>
    <p:sldId id="373" r:id="rId19"/>
    <p:sldId id="372" r:id="rId20"/>
    <p:sldId id="371" r:id="rId21"/>
    <p:sldId id="367" r:id="rId22"/>
    <p:sldId id="369" r:id="rId23"/>
    <p:sldId id="370" r:id="rId24"/>
  </p:sldIdLst>
  <p:sldSz cx="9144000" cy="6858000" type="screen4x3"/>
  <p:notesSz cx="7096125" cy="9382125"/>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129"/>
    <a:srgbClr val="404040"/>
    <a:srgbClr val="296D77"/>
    <a:srgbClr val="FED1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77049" autoAdjust="0"/>
  </p:normalViewPr>
  <p:slideViewPr>
    <p:cSldViewPr>
      <p:cViewPr varScale="1">
        <p:scale>
          <a:sx n="88" d="100"/>
          <a:sy n="88" d="100"/>
        </p:scale>
        <p:origin x="223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8529721-F479-4034-8657-5B581604975B}"/>
              </a:ext>
            </a:extLst>
          </p:cNvPr>
          <p:cNvSpPr>
            <a:spLocks noGrp="1"/>
          </p:cNvSpPr>
          <p:nvPr>
            <p:ph type="hdr" sz="quarter"/>
          </p:nvPr>
        </p:nvSpPr>
        <p:spPr>
          <a:xfrm>
            <a:off x="0" y="1"/>
            <a:ext cx="3074988" cy="470735"/>
          </a:xfrm>
          <a:prstGeom prst="rect">
            <a:avLst/>
          </a:prstGeom>
        </p:spPr>
        <p:txBody>
          <a:bodyPr vert="horz" lIns="94148" tIns="47074" rIns="94148" bIns="47074" rtlCol="0"/>
          <a:lstStyle>
            <a:lvl1pPr algn="l">
              <a:defRPr sz="1300"/>
            </a:lvl1pPr>
          </a:lstStyle>
          <a:p>
            <a:endParaRPr lang="en-US" dirty="0"/>
          </a:p>
        </p:txBody>
      </p:sp>
      <p:sp>
        <p:nvSpPr>
          <p:cNvPr id="3" name="Date Placeholder 2">
            <a:extLst>
              <a:ext uri="{FF2B5EF4-FFF2-40B4-BE49-F238E27FC236}">
                <a16:creationId xmlns:a16="http://schemas.microsoft.com/office/drawing/2014/main" id="{13500322-962B-45BB-8915-BEB4DAF7C7CB}"/>
              </a:ext>
            </a:extLst>
          </p:cNvPr>
          <p:cNvSpPr>
            <a:spLocks noGrp="1"/>
          </p:cNvSpPr>
          <p:nvPr>
            <p:ph type="dt" sz="quarter" idx="1"/>
          </p:nvPr>
        </p:nvSpPr>
        <p:spPr>
          <a:xfrm>
            <a:off x="4019495" y="1"/>
            <a:ext cx="3074988" cy="470735"/>
          </a:xfrm>
          <a:prstGeom prst="rect">
            <a:avLst/>
          </a:prstGeom>
        </p:spPr>
        <p:txBody>
          <a:bodyPr vert="horz" lIns="94148" tIns="47074" rIns="94148" bIns="47074" rtlCol="0"/>
          <a:lstStyle>
            <a:lvl1pPr algn="r">
              <a:defRPr sz="1300"/>
            </a:lvl1pPr>
          </a:lstStyle>
          <a:p>
            <a:fld id="{BB03DD91-B935-42B3-B735-460140E6C3C4}" type="datetimeFigureOut">
              <a:rPr lang="en-US" smtClean="0"/>
              <a:t>6/14/2018</a:t>
            </a:fld>
            <a:endParaRPr lang="en-US" dirty="0"/>
          </a:p>
        </p:txBody>
      </p:sp>
      <p:sp>
        <p:nvSpPr>
          <p:cNvPr id="4" name="Footer Placeholder 3">
            <a:extLst>
              <a:ext uri="{FF2B5EF4-FFF2-40B4-BE49-F238E27FC236}">
                <a16:creationId xmlns:a16="http://schemas.microsoft.com/office/drawing/2014/main" id="{4D4470FD-2D7E-4A26-A2EA-AFAECA8BBE59}"/>
              </a:ext>
            </a:extLst>
          </p:cNvPr>
          <p:cNvSpPr>
            <a:spLocks noGrp="1"/>
          </p:cNvSpPr>
          <p:nvPr>
            <p:ph type="ftr" sz="quarter" idx="2"/>
          </p:nvPr>
        </p:nvSpPr>
        <p:spPr>
          <a:xfrm>
            <a:off x="0" y="8911391"/>
            <a:ext cx="3074988" cy="470734"/>
          </a:xfrm>
          <a:prstGeom prst="rect">
            <a:avLst/>
          </a:prstGeom>
        </p:spPr>
        <p:txBody>
          <a:bodyPr vert="horz" lIns="94148" tIns="47074" rIns="94148" bIns="47074"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CDDD9ABC-AA33-4903-950C-BAC8C5807E1A}"/>
              </a:ext>
            </a:extLst>
          </p:cNvPr>
          <p:cNvSpPr>
            <a:spLocks noGrp="1"/>
          </p:cNvSpPr>
          <p:nvPr>
            <p:ph type="sldNum" sz="quarter" idx="3"/>
          </p:nvPr>
        </p:nvSpPr>
        <p:spPr>
          <a:xfrm>
            <a:off x="4019495" y="8911391"/>
            <a:ext cx="3074988" cy="470734"/>
          </a:xfrm>
          <a:prstGeom prst="rect">
            <a:avLst/>
          </a:prstGeom>
        </p:spPr>
        <p:txBody>
          <a:bodyPr vert="horz" lIns="94148" tIns="47074" rIns="94148" bIns="47074" rtlCol="0" anchor="b"/>
          <a:lstStyle>
            <a:lvl1pPr algn="r">
              <a:defRPr sz="1300"/>
            </a:lvl1pPr>
          </a:lstStyle>
          <a:p>
            <a:fld id="{6012D53F-2332-47D0-B53C-4A980649CF6A}" type="slidenum">
              <a:rPr lang="en-US" smtClean="0"/>
              <a:t>‹#›</a:t>
            </a:fld>
            <a:endParaRPr lang="en-US" dirty="0"/>
          </a:p>
        </p:txBody>
      </p:sp>
    </p:spTree>
    <p:extLst>
      <p:ext uri="{BB962C8B-B14F-4D97-AF65-F5344CB8AC3E}">
        <p14:creationId xmlns:p14="http://schemas.microsoft.com/office/powerpoint/2010/main" val="4154917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4988" cy="470735"/>
          </a:xfrm>
          <a:prstGeom prst="rect">
            <a:avLst/>
          </a:prstGeom>
        </p:spPr>
        <p:txBody>
          <a:bodyPr vert="horz" lIns="94148" tIns="47074" rIns="94148" bIns="47074" rtlCol="0"/>
          <a:lstStyle>
            <a:lvl1pPr algn="l">
              <a:defRPr sz="1300"/>
            </a:lvl1pPr>
          </a:lstStyle>
          <a:p>
            <a:endParaRPr lang="en-US" dirty="0"/>
          </a:p>
        </p:txBody>
      </p:sp>
      <p:sp>
        <p:nvSpPr>
          <p:cNvPr id="3" name="Date Placeholder 2"/>
          <p:cNvSpPr>
            <a:spLocks noGrp="1"/>
          </p:cNvSpPr>
          <p:nvPr>
            <p:ph type="dt" idx="1"/>
          </p:nvPr>
        </p:nvSpPr>
        <p:spPr>
          <a:xfrm>
            <a:off x="4019495" y="1"/>
            <a:ext cx="3074988" cy="470735"/>
          </a:xfrm>
          <a:prstGeom prst="rect">
            <a:avLst/>
          </a:prstGeom>
        </p:spPr>
        <p:txBody>
          <a:bodyPr vert="horz" lIns="94148" tIns="47074" rIns="94148" bIns="47074" rtlCol="0"/>
          <a:lstStyle>
            <a:lvl1pPr algn="r">
              <a:defRPr sz="1300"/>
            </a:lvl1pPr>
          </a:lstStyle>
          <a:p>
            <a:fld id="{64C37240-734F-4784-AD91-359B87D461F4}" type="datetimeFigureOut">
              <a:rPr lang="en-US" smtClean="0"/>
              <a:t>6/14/2018</a:t>
            </a:fld>
            <a:endParaRPr lang="en-US" dirty="0"/>
          </a:p>
        </p:txBody>
      </p:sp>
      <p:sp>
        <p:nvSpPr>
          <p:cNvPr id="4" name="Slide Image Placeholder 3"/>
          <p:cNvSpPr>
            <a:spLocks noGrp="1" noRot="1" noChangeAspect="1"/>
          </p:cNvSpPr>
          <p:nvPr>
            <p:ph type="sldImg" idx="2"/>
          </p:nvPr>
        </p:nvSpPr>
        <p:spPr>
          <a:xfrm>
            <a:off x="1438275" y="1173163"/>
            <a:ext cx="4219575" cy="3165475"/>
          </a:xfrm>
          <a:prstGeom prst="rect">
            <a:avLst/>
          </a:prstGeom>
          <a:noFill/>
          <a:ln w="12700">
            <a:solidFill>
              <a:prstClr val="black"/>
            </a:solidFill>
          </a:ln>
        </p:spPr>
        <p:txBody>
          <a:bodyPr vert="horz" lIns="94148" tIns="47074" rIns="94148" bIns="47074" rtlCol="0" anchor="ctr"/>
          <a:lstStyle/>
          <a:p>
            <a:endParaRPr lang="en-US" dirty="0"/>
          </a:p>
        </p:txBody>
      </p:sp>
      <p:sp>
        <p:nvSpPr>
          <p:cNvPr id="5" name="Notes Placeholder 4"/>
          <p:cNvSpPr>
            <a:spLocks noGrp="1"/>
          </p:cNvSpPr>
          <p:nvPr>
            <p:ph type="body" sz="quarter" idx="3"/>
          </p:nvPr>
        </p:nvSpPr>
        <p:spPr>
          <a:xfrm>
            <a:off x="709613" y="4515148"/>
            <a:ext cx="5676900" cy="3694212"/>
          </a:xfrm>
          <a:prstGeom prst="rect">
            <a:avLst/>
          </a:prstGeom>
        </p:spPr>
        <p:txBody>
          <a:bodyPr vert="horz" lIns="94148" tIns="47074" rIns="94148" bIns="4707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1391"/>
            <a:ext cx="3074988" cy="470734"/>
          </a:xfrm>
          <a:prstGeom prst="rect">
            <a:avLst/>
          </a:prstGeom>
        </p:spPr>
        <p:txBody>
          <a:bodyPr vert="horz" lIns="94148" tIns="47074" rIns="94148" bIns="47074" rtlCol="0" anchor="b"/>
          <a:lstStyle>
            <a:lvl1pPr algn="l">
              <a:defRPr sz="1300"/>
            </a:lvl1pPr>
          </a:lstStyle>
          <a:p>
            <a:endParaRPr lang="en-US" dirty="0"/>
          </a:p>
        </p:txBody>
      </p:sp>
      <p:sp>
        <p:nvSpPr>
          <p:cNvPr id="7" name="Slide Number Placeholder 6"/>
          <p:cNvSpPr>
            <a:spLocks noGrp="1"/>
          </p:cNvSpPr>
          <p:nvPr>
            <p:ph type="sldNum" sz="quarter" idx="5"/>
          </p:nvPr>
        </p:nvSpPr>
        <p:spPr>
          <a:xfrm>
            <a:off x="4019495" y="8911391"/>
            <a:ext cx="3074988" cy="470734"/>
          </a:xfrm>
          <a:prstGeom prst="rect">
            <a:avLst/>
          </a:prstGeom>
        </p:spPr>
        <p:txBody>
          <a:bodyPr vert="horz" lIns="94148" tIns="47074" rIns="94148" bIns="47074" rtlCol="0" anchor="b"/>
          <a:lstStyle>
            <a:lvl1pPr algn="r">
              <a:defRPr sz="1300"/>
            </a:lvl1pPr>
          </a:lstStyle>
          <a:p>
            <a:fld id="{7F161671-6B81-4CB3-A211-0CE6B2966FF7}" type="slidenum">
              <a:rPr lang="en-US" smtClean="0"/>
              <a:t>‹#›</a:t>
            </a:fld>
            <a:endParaRPr lang="en-US" dirty="0"/>
          </a:p>
        </p:txBody>
      </p:sp>
    </p:spTree>
    <p:extLst>
      <p:ext uri="{BB962C8B-B14F-4D97-AF65-F5344CB8AC3E}">
        <p14:creationId xmlns:p14="http://schemas.microsoft.com/office/powerpoint/2010/main" val="2249562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161671-6B81-4CB3-A211-0CE6B2966FF7}" type="slidenum">
              <a:rPr lang="en-US" smtClean="0"/>
              <a:t>1</a:t>
            </a:fld>
            <a:endParaRPr lang="en-US" dirty="0"/>
          </a:p>
        </p:txBody>
      </p:sp>
    </p:spTree>
    <p:extLst>
      <p:ext uri="{BB962C8B-B14F-4D97-AF65-F5344CB8AC3E}">
        <p14:creationId xmlns:p14="http://schemas.microsoft.com/office/powerpoint/2010/main" val="32275814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NSBA’s Key Works of school boards, each area significantly impacts stakeholders. Attempting to do the work of school boards, without input from those we are serving is not servant leadership.</a:t>
            </a:r>
          </a:p>
          <a:p>
            <a:r>
              <a:rPr lang="en-US" dirty="0"/>
              <a:t>Each of you are doing training in each of these areas and in each on of the areas trainers need to be asking boards how stakeholder engagement applies. </a:t>
            </a:r>
          </a:p>
          <a:p>
            <a:endParaRPr lang="en-US" dirty="0"/>
          </a:p>
        </p:txBody>
      </p:sp>
      <p:sp>
        <p:nvSpPr>
          <p:cNvPr id="4" name="Slide Number Placeholder 3"/>
          <p:cNvSpPr>
            <a:spLocks noGrp="1"/>
          </p:cNvSpPr>
          <p:nvPr>
            <p:ph type="sldNum" sz="quarter" idx="10"/>
          </p:nvPr>
        </p:nvSpPr>
        <p:spPr/>
        <p:txBody>
          <a:bodyPr/>
          <a:lstStyle/>
          <a:p>
            <a:fld id="{7F161671-6B81-4CB3-A211-0CE6B2966FF7}" type="slidenum">
              <a:rPr lang="en-US" smtClean="0"/>
              <a:t>10</a:t>
            </a:fld>
            <a:endParaRPr lang="en-US" dirty="0"/>
          </a:p>
        </p:txBody>
      </p:sp>
    </p:spTree>
    <p:extLst>
      <p:ext uri="{BB962C8B-B14F-4D97-AF65-F5344CB8AC3E}">
        <p14:creationId xmlns:p14="http://schemas.microsoft.com/office/powerpoint/2010/main" val="15224158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 am going to speak to different types of members. First the relational ones- How can you represent if there is not relationship?</a:t>
            </a:r>
          </a:p>
          <a:p>
            <a:endParaRPr lang="en-US" dirty="0"/>
          </a:p>
          <a:p>
            <a:r>
              <a:rPr lang="en-US" dirty="0"/>
              <a:t>Second for our analytic; </a:t>
            </a:r>
          </a:p>
          <a:p>
            <a:endParaRPr lang="en-US" dirty="0"/>
          </a:p>
          <a:p>
            <a:r>
              <a:rPr lang="en-US" dirty="0"/>
              <a:t>Start with the moral argument, move to the logical argument and them move to the hammer.</a:t>
            </a:r>
          </a:p>
          <a:p>
            <a:endParaRPr lang="en-US" dirty="0"/>
          </a:p>
          <a:p>
            <a:r>
              <a:rPr lang="en-US" dirty="0"/>
              <a:t>Trust, as mentioned before more focus is being place on what schools are doing with their budgets, with achievement with equity. It is going to become more and more necessarily to share information with the community</a:t>
            </a:r>
          </a:p>
          <a:p>
            <a:endParaRPr lang="en-US" dirty="0"/>
          </a:p>
          <a:p>
            <a:r>
              <a:rPr lang="en-US" dirty="0"/>
              <a:t>Support, As public schools come under increased scrutiny, especially in states like Arizona, Florida and other that are being impacted by growing charts schools and decrease funding, we will need public support of public schools.</a:t>
            </a:r>
          </a:p>
          <a:p>
            <a:endParaRPr lang="en-US" dirty="0"/>
          </a:p>
          <a:p>
            <a:r>
              <a:rPr lang="en-US" dirty="0"/>
              <a:t>Collaboration, People are more likely to support and trust a systems if they have ownership in it. Collaboration helps folks feel more connected.</a:t>
            </a:r>
          </a:p>
          <a:p>
            <a:endParaRPr lang="en-US" dirty="0"/>
          </a:p>
          <a:p>
            <a:r>
              <a:rPr lang="en-US" dirty="0"/>
              <a:t>Outcomes, from the light house students and other subsequent studies we know boards that are effective see better outcomes  If you look at the center of public education Eight characteristic of school boards you’ll see that 4 speak specifically to the need for collaborative relationships with stakeholders. But they also talk about knowing the community you serve</a:t>
            </a:r>
          </a:p>
        </p:txBody>
      </p:sp>
      <p:sp>
        <p:nvSpPr>
          <p:cNvPr id="4" name="Slide Number Placeholder 3"/>
          <p:cNvSpPr>
            <a:spLocks noGrp="1"/>
          </p:cNvSpPr>
          <p:nvPr>
            <p:ph type="sldNum" sz="quarter" idx="10"/>
          </p:nvPr>
        </p:nvSpPr>
        <p:spPr/>
        <p:txBody>
          <a:bodyPr/>
          <a:lstStyle/>
          <a:p>
            <a:fld id="{7F161671-6B81-4CB3-A211-0CE6B2966FF7}" type="slidenum">
              <a:rPr lang="en-US" smtClean="0"/>
              <a:t>11</a:t>
            </a:fld>
            <a:endParaRPr lang="en-US" dirty="0"/>
          </a:p>
        </p:txBody>
      </p:sp>
    </p:spTree>
    <p:extLst>
      <p:ext uri="{BB962C8B-B14F-4D97-AF65-F5344CB8AC3E}">
        <p14:creationId xmlns:p14="http://schemas.microsoft.com/office/powerpoint/2010/main" val="3500104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for our traditional or policy or black and white thinkers.</a:t>
            </a:r>
          </a:p>
          <a:p>
            <a:endParaRPr lang="en-US" dirty="0"/>
          </a:p>
          <a:p>
            <a:r>
              <a:rPr lang="en-US" dirty="0"/>
              <a:t>Some members might feel that, because they were elected, the represent a constituency . That by simply making decisions they way they see fit, they are representing the portion of the public that thinks like them. However, once on the board, a members duty is to do what is best for all students.  If, for the sake of argument, our associations were completely compliance based- the requirements of ESSA should be something we are supporting boards with. Aside from Parent engagement, there are various reporting requirements that are going to begin to push information out into the light in a way that will likely result in more conversations about what districts are doing to meet the needs of students. </a:t>
            </a:r>
          </a:p>
        </p:txBody>
      </p:sp>
      <p:sp>
        <p:nvSpPr>
          <p:cNvPr id="4" name="Slide Number Placeholder 3"/>
          <p:cNvSpPr>
            <a:spLocks noGrp="1"/>
          </p:cNvSpPr>
          <p:nvPr>
            <p:ph type="sldNum" sz="quarter" idx="10"/>
          </p:nvPr>
        </p:nvSpPr>
        <p:spPr/>
        <p:txBody>
          <a:bodyPr/>
          <a:lstStyle/>
          <a:p>
            <a:fld id="{7F161671-6B81-4CB3-A211-0CE6B2966FF7}" type="slidenum">
              <a:rPr lang="en-US" smtClean="0"/>
              <a:t>12</a:t>
            </a:fld>
            <a:endParaRPr lang="en-US" dirty="0"/>
          </a:p>
        </p:txBody>
      </p:sp>
    </p:spTree>
    <p:extLst>
      <p:ext uri="{BB962C8B-B14F-4D97-AF65-F5344CB8AC3E}">
        <p14:creationId xmlns:p14="http://schemas.microsoft.com/office/powerpoint/2010/main" val="2998089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If our job is to help boards do their job, then we should know understand who their stakeholders are too. Ultimately we are all serving students and communities.  And, while we can certainly tell them what they have to do  in terms of policy budgets, superintendents relations or how to behave ethically and how to get along-- if they or we do this in a bubble with out bringing in those that are most impacted (students, families, teachers, staff), I argue, we are doing or boards a dis-service. </a:t>
            </a:r>
          </a:p>
          <a:p>
            <a:r>
              <a:rPr lang="en-US" dirty="0"/>
              <a:t> And they want it</a:t>
            </a:r>
          </a:p>
          <a:p>
            <a:endParaRPr lang="en-US" dirty="0"/>
          </a:p>
          <a:p>
            <a:r>
              <a:rPr lang="en-US" dirty="0"/>
              <a:t>Boards and districts all seem to want to increase engagement and incorporate stakeholders. Not all have the internal resources to do so</a:t>
            </a:r>
          </a:p>
          <a:p>
            <a:r>
              <a:rPr lang="en-US" dirty="0"/>
              <a:t>Providing facilitations around topics of need for district that are beyond the basics is a value add. Beyond what they can get at an event…next level.</a:t>
            </a:r>
          </a:p>
          <a:p>
            <a:r>
              <a:rPr lang="en-US" dirty="0"/>
              <a:t>Stakeholder voice , done well, can begin to introduce equity concepts to districts that are unsure if equity id relevant to them or is scared to “go there”</a:t>
            </a:r>
          </a:p>
          <a:p>
            <a:endParaRPr lang="en-US" dirty="0"/>
          </a:p>
          <a:p>
            <a:r>
              <a:rPr lang="en-US" dirty="0"/>
              <a:t>This allows you to go there to with a community push. Part of the key works is community leadership. You can que up the conversation on your terms or have it reactively on other terms.</a:t>
            </a:r>
          </a:p>
        </p:txBody>
      </p:sp>
      <p:sp>
        <p:nvSpPr>
          <p:cNvPr id="4" name="Slide Number Placeholder 3"/>
          <p:cNvSpPr>
            <a:spLocks noGrp="1"/>
          </p:cNvSpPr>
          <p:nvPr>
            <p:ph type="sldNum" sz="quarter" idx="10"/>
          </p:nvPr>
        </p:nvSpPr>
        <p:spPr/>
        <p:txBody>
          <a:bodyPr/>
          <a:lstStyle/>
          <a:p>
            <a:fld id="{7F161671-6B81-4CB3-A211-0CE6B2966FF7}" type="slidenum">
              <a:rPr lang="en-US" smtClean="0"/>
              <a:t>13</a:t>
            </a:fld>
            <a:endParaRPr lang="en-US" dirty="0"/>
          </a:p>
        </p:txBody>
      </p:sp>
    </p:spTree>
    <p:extLst>
      <p:ext uri="{BB962C8B-B14F-4D97-AF65-F5344CB8AC3E}">
        <p14:creationId xmlns:p14="http://schemas.microsoft.com/office/powerpoint/2010/main" val="21328625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to look beyond our immediate customers. It’s a mind shift that our roles as associations is to improve education thorough the promotion of effective and informed boards.</a:t>
            </a:r>
          </a:p>
          <a:p>
            <a:endParaRPr lang="en-US" dirty="0"/>
          </a:p>
          <a:p>
            <a:r>
              <a:rPr lang="en-US" dirty="0"/>
              <a:t>When you go out to do training or facilitation…what do you do to better understand who their stakeholders are?</a:t>
            </a:r>
          </a:p>
          <a:p>
            <a:r>
              <a:rPr lang="en-US" dirty="0"/>
              <a:t>Before a training/ facilitation…I call all board members and ask them two question. What do I need to know what do you want to get out.</a:t>
            </a:r>
          </a:p>
          <a:p>
            <a:endParaRPr lang="en-US" dirty="0"/>
          </a:p>
          <a:p>
            <a:r>
              <a:rPr lang="en-US" dirty="0"/>
              <a:t>This helps me better meet the needs of the board. The same can be said of asking that of students. Families etc.</a:t>
            </a:r>
          </a:p>
        </p:txBody>
      </p:sp>
      <p:sp>
        <p:nvSpPr>
          <p:cNvPr id="4" name="Slide Number Placeholder 3"/>
          <p:cNvSpPr>
            <a:spLocks noGrp="1"/>
          </p:cNvSpPr>
          <p:nvPr>
            <p:ph type="sldNum" sz="quarter" idx="10"/>
          </p:nvPr>
        </p:nvSpPr>
        <p:spPr/>
        <p:txBody>
          <a:bodyPr/>
          <a:lstStyle/>
          <a:p>
            <a:fld id="{7F161671-6B81-4CB3-A211-0CE6B2966FF7}" type="slidenum">
              <a:rPr lang="en-US" smtClean="0"/>
              <a:t>14</a:t>
            </a:fld>
            <a:endParaRPr lang="en-US" dirty="0"/>
          </a:p>
        </p:txBody>
      </p:sp>
    </p:spTree>
    <p:extLst>
      <p:ext uri="{BB962C8B-B14F-4D97-AF65-F5344CB8AC3E}">
        <p14:creationId xmlns:p14="http://schemas.microsoft.com/office/powerpoint/2010/main" val="3355135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back at our stakeholder list</a:t>
            </a:r>
          </a:p>
          <a:p>
            <a:endParaRPr lang="en-US" dirty="0"/>
          </a:p>
          <a:p>
            <a:r>
              <a:rPr lang="en-US" dirty="0"/>
              <a:t>How could we incorporate Students, parents, staff, community into the following suggestions</a:t>
            </a:r>
          </a:p>
          <a:p>
            <a:r>
              <a:rPr lang="en-US" dirty="0"/>
              <a:t>Break into groups:</a:t>
            </a:r>
          </a:p>
          <a:p>
            <a:r>
              <a:rPr lang="en-US" dirty="0"/>
              <a:t>Take students and think your way through</a:t>
            </a:r>
          </a:p>
          <a:p>
            <a:r>
              <a:rPr lang="en-US" dirty="0"/>
              <a:t>Take Families</a:t>
            </a:r>
          </a:p>
          <a:p>
            <a:r>
              <a:rPr lang="en-US" dirty="0"/>
              <a:t>Etc.</a:t>
            </a:r>
          </a:p>
        </p:txBody>
      </p:sp>
      <p:sp>
        <p:nvSpPr>
          <p:cNvPr id="4" name="Slide Number Placeholder 3"/>
          <p:cNvSpPr>
            <a:spLocks noGrp="1"/>
          </p:cNvSpPr>
          <p:nvPr>
            <p:ph type="sldNum" sz="quarter" idx="10"/>
          </p:nvPr>
        </p:nvSpPr>
        <p:spPr/>
        <p:txBody>
          <a:bodyPr/>
          <a:lstStyle/>
          <a:p>
            <a:fld id="{7F161671-6B81-4CB3-A211-0CE6B2966FF7}" type="slidenum">
              <a:rPr lang="en-US" smtClean="0"/>
              <a:t>15</a:t>
            </a:fld>
            <a:endParaRPr lang="en-US" dirty="0"/>
          </a:p>
        </p:txBody>
      </p:sp>
    </p:spTree>
    <p:extLst>
      <p:ext uri="{BB962C8B-B14F-4D97-AF65-F5344CB8AC3E}">
        <p14:creationId xmlns:p14="http://schemas.microsoft.com/office/powerpoint/2010/main" val="32150614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Deciding on when to impropriate stakeholder voice will depend largely on how much wiggle room you are willing/ able to give.</a:t>
            </a:r>
          </a:p>
          <a:p>
            <a:endParaRPr lang="en-US" dirty="0"/>
          </a:p>
          <a:p>
            <a:r>
              <a:rPr lang="en-US" dirty="0"/>
              <a:t>So for board how you can help them do this For example; When looking at policy which tends to be legal, you may not want stakeholder voice at the beginning in developing policy because their may not be room. Youi may instead want to do it as a pulse check or feedback so that you can see, concerns and address them and or connect them with a process around the regulation where there is more flexibility.</a:t>
            </a:r>
          </a:p>
          <a:p>
            <a:endParaRPr lang="en-US" dirty="0"/>
          </a:p>
          <a:p>
            <a:r>
              <a:rPr lang="en-US" dirty="0"/>
              <a:t>Make this example slide</a:t>
            </a:r>
          </a:p>
          <a:p>
            <a:r>
              <a:rPr lang="en-US" dirty="0"/>
              <a:t>As an association, we had a decision to create and equity committee. When did not ask all members  it came from board but after, we can inform of what were doing and get feedback doing or after the process. </a:t>
            </a:r>
          </a:p>
          <a:p>
            <a:r>
              <a:rPr lang="en-US" dirty="0"/>
              <a:t> Equity Dialogues, where we asked stakeholder directly (external) what they felt boards need to know to serve their communities better </a:t>
            </a:r>
          </a:p>
          <a:p>
            <a:r>
              <a:rPr lang="en-US" dirty="0"/>
              <a:t>However, if you are helping a district facilitate a community conversation around the type of superintendent that is needed or a communication/ media plan to attract families to the district…you may want to have several session where stakeholders are brought together.</a:t>
            </a:r>
          </a:p>
        </p:txBody>
      </p:sp>
      <p:sp>
        <p:nvSpPr>
          <p:cNvPr id="4" name="Slide Number Placeholder 3"/>
          <p:cNvSpPr>
            <a:spLocks noGrp="1"/>
          </p:cNvSpPr>
          <p:nvPr>
            <p:ph type="sldNum" sz="quarter" idx="10"/>
          </p:nvPr>
        </p:nvSpPr>
        <p:spPr/>
        <p:txBody>
          <a:bodyPr/>
          <a:lstStyle/>
          <a:p>
            <a:fld id="{7F161671-6B81-4CB3-A211-0CE6B2966FF7}" type="slidenum">
              <a:rPr lang="en-US" smtClean="0"/>
              <a:t>16</a:t>
            </a:fld>
            <a:endParaRPr lang="en-US" dirty="0"/>
          </a:p>
        </p:txBody>
      </p:sp>
    </p:spTree>
    <p:extLst>
      <p:ext uri="{BB962C8B-B14F-4D97-AF65-F5344CB8AC3E}">
        <p14:creationId xmlns:p14="http://schemas.microsoft.com/office/powerpoint/2010/main" val="3748368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a feeling of inclusion? Are they able to receive information</a:t>
            </a:r>
          </a:p>
          <a:p>
            <a:r>
              <a:rPr lang="en-US" dirty="0"/>
              <a:t>Are their poverty or cultural barriers?</a:t>
            </a:r>
          </a:p>
          <a:p>
            <a:r>
              <a:rPr lang="en-US" dirty="0"/>
              <a:t>Do we as associations and or districts have fear about “opening up”</a:t>
            </a:r>
          </a:p>
        </p:txBody>
      </p:sp>
      <p:sp>
        <p:nvSpPr>
          <p:cNvPr id="4" name="Slide Number Placeholder 3"/>
          <p:cNvSpPr>
            <a:spLocks noGrp="1"/>
          </p:cNvSpPr>
          <p:nvPr>
            <p:ph type="sldNum" sz="quarter" idx="10"/>
          </p:nvPr>
        </p:nvSpPr>
        <p:spPr/>
        <p:txBody>
          <a:bodyPr/>
          <a:lstStyle/>
          <a:p>
            <a:fld id="{7F161671-6B81-4CB3-A211-0CE6B2966FF7}" type="slidenum">
              <a:rPr lang="en-US" smtClean="0"/>
              <a:t>17</a:t>
            </a:fld>
            <a:endParaRPr lang="en-US" dirty="0"/>
          </a:p>
        </p:txBody>
      </p:sp>
    </p:spTree>
    <p:extLst>
      <p:ext uri="{BB962C8B-B14F-4D97-AF65-F5344CB8AC3E}">
        <p14:creationId xmlns:p14="http://schemas.microsoft.com/office/powerpoint/2010/main" val="3506456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a feeling of inclusion? Are they able to receive information</a:t>
            </a:r>
          </a:p>
          <a:p>
            <a:r>
              <a:rPr lang="en-US" dirty="0"/>
              <a:t>Are their poverty or cultural barriers?</a:t>
            </a:r>
          </a:p>
          <a:p>
            <a:r>
              <a:rPr lang="en-US" dirty="0"/>
              <a:t>Do we as associations and or districts have fear about “opening up”</a:t>
            </a:r>
          </a:p>
        </p:txBody>
      </p:sp>
      <p:sp>
        <p:nvSpPr>
          <p:cNvPr id="4" name="Slide Number Placeholder 3"/>
          <p:cNvSpPr>
            <a:spLocks noGrp="1"/>
          </p:cNvSpPr>
          <p:nvPr>
            <p:ph type="sldNum" sz="quarter" idx="10"/>
          </p:nvPr>
        </p:nvSpPr>
        <p:spPr/>
        <p:txBody>
          <a:bodyPr/>
          <a:lstStyle/>
          <a:p>
            <a:fld id="{7F161671-6B81-4CB3-A211-0CE6B2966FF7}" type="slidenum">
              <a:rPr lang="en-US" smtClean="0"/>
              <a:t>18</a:t>
            </a:fld>
            <a:endParaRPr lang="en-US" dirty="0"/>
          </a:p>
        </p:txBody>
      </p:sp>
    </p:spTree>
    <p:extLst>
      <p:ext uri="{BB962C8B-B14F-4D97-AF65-F5344CB8AC3E}">
        <p14:creationId xmlns:p14="http://schemas.microsoft.com/office/powerpoint/2010/main" val="16943766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These are all conversation we can facilitate to help districts set assess and build foundation for stakeholder voice</a:t>
            </a:r>
          </a:p>
          <a:p>
            <a:endParaRPr lang="en-US" dirty="0"/>
          </a:p>
          <a:p>
            <a:r>
              <a:rPr lang="en-US" dirty="0"/>
              <a:t>Did a different well and look outside the box.</a:t>
            </a:r>
          </a:p>
        </p:txBody>
      </p:sp>
      <p:sp>
        <p:nvSpPr>
          <p:cNvPr id="4" name="Slide Number Placeholder 3"/>
          <p:cNvSpPr>
            <a:spLocks noGrp="1"/>
          </p:cNvSpPr>
          <p:nvPr>
            <p:ph type="sldNum" sz="quarter" idx="10"/>
          </p:nvPr>
        </p:nvSpPr>
        <p:spPr/>
        <p:txBody>
          <a:bodyPr/>
          <a:lstStyle/>
          <a:p>
            <a:fld id="{7F161671-6B81-4CB3-A211-0CE6B2966FF7}" type="slidenum">
              <a:rPr lang="en-US" smtClean="0"/>
              <a:t>19</a:t>
            </a:fld>
            <a:endParaRPr lang="en-US" dirty="0"/>
          </a:p>
        </p:txBody>
      </p:sp>
    </p:spTree>
    <p:extLst>
      <p:ext uri="{BB962C8B-B14F-4D97-AF65-F5344CB8AC3E}">
        <p14:creationId xmlns:p14="http://schemas.microsoft.com/office/powerpoint/2010/main" val="2435349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161671-6B81-4CB3-A211-0CE6B2966FF7}" type="slidenum">
              <a:rPr lang="en-US" smtClean="0"/>
              <a:t>2</a:t>
            </a:fld>
            <a:endParaRPr lang="en-US" dirty="0"/>
          </a:p>
        </p:txBody>
      </p:sp>
    </p:spTree>
    <p:extLst>
      <p:ext uri="{BB962C8B-B14F-4D97-AF65-F5344CB8AC3E}">
        <p14:creationId xmlns:p14="http://schemas.microsoft.com/office/powerpoint/2010/main" val="1158025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 can be a quick and easy way to get mass feedback fast. But they can also be a fast pass to resentment or a waste of time.</a:t>
            </a:r>
          </a:p>
          <a:p>
            <a:r>
              <a:rPr lang="en-US" dirty="0"/>
              <a:t>Creating a survey that is short and specific is a good pulse check but if you are using a survey to truly gain insights you will want to look at a tools that are evidence based or well thought out. If you have that capacity at your association this is a tool you can market.</a:t>
            </a:r>
          </a:p>
          <a:p>
            <a:r>
              <a:rPr lang="en-US" dirty="0"/>
              <a:t>But once it goes out, there is communication that is need and be careful what you ask for and be prepared for what comes up people will expect you to respond.…AJ example</a:t>
            </a:r>
          </a:p>
          <a:p>
            <a:endParaRPr lang="en-US" dirty="0"/>
          </a:p>
          <a:p>
            <a:r>
              <a:rPr lang="en-US" dirty="0"/>
              <a:t>Association- What are people asking for. What is missing. Take feedback from the years events, add suggestions test theories.</a:t>
            </a:r>
          </a:p>
        </p:txBody>
      </p:sp>
      <p:sp>
        <p:nvSpPr>
          <p:cNvPr id="4" name="Slide Number Placeholder 3"/>
          <p:cNvSpPr>
            <a:spLocks noGrp="1"/>
          </p:cNvSpPr>
          <p:nvPr>
            <p:ph type="sldNum" sz="quarter" idx="10"/>
          </p:nvPr>
        </p:nvSpPr>
        <p:spPr/>
        <p:txBody>
          <a:bodyPr/>
          <a:lstStyle/>
          <a:p>
            <a:fld id="{7F161671-6B81-4CB3-A211-0CE6B2966FF7}" type="slidenum">
              <a:rPr lang="en-US" smtClean="0"/>
              <a:t>20</a:t>
            </a:fld>
            <a:endParaRPr lang="en-US" dirty="0"/>
          </a:p>
        </p:txBody>
      </p:sp>
    </p:spTree>
    <p:extLst>
      <p:ext uri="{BB962C8B-B14F-4D97-AF65-F5344CB8AC3E}">
        <p14:creationId xmlns:p14="http://schemas.microsoft.com/office/powerpoint/2010/main" val="7066975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 group. One time input</a:t>
            </a:r>
          </a:p>
          <a:p>
            <a:r>
              <a:rPr lang="en-US" dirty="0"/>
              <a:t>Committee on going collaborations</a:t>
            </a:r>
          </a:p>
          <a:p>
            <a:endParaRPr lang="en-US" dirty="0"/>
          </a:p>
          <a:p>
            <a:r>
              <a:rPr lang="en-US" dirty="0"/>
              <a:t>Get a richness of feedback and can potential grow strong advocate's and supporters but you have to keep it….focused and be sure that there are the right mix of people in the rooms</a:t>
            </a:r>
          </a:p>
          <a:p>
            <a:endParaRPr lang="en-US" dirty="0"/>
          </a:p>
          <a:p>
            <a:r>
              <a:rPr lang="en-US" dirty="0"/>
              <a:t>If not, re tool and start over…no point trying to move forward with the wrong people of the bus</a:t>
            </a:r>
          </a:p>
          <a:p>
            <a:endParaRPr lang="en-US" dirty="0"/>
          </a:p>
          <a:p>
            <a:r>
              <a:rPr lang="en-US" dirty="0"/>
              <a:t>Take longer and get the stakeholder voice then do it quickie and not get the real voce…clean up later.</a:t>
            </a:r>
          </a:p>
          <a:p>
            <a:r>
              <a:rPr lang="en-US" dirty="0"/>
              <a:t>Manage expectations and limitations</a:t>
            </a:r>
          </a:p>
          <a:p>
            <a:r>
              <a:rPr lang="en-US" dirty="0"/>
              <a:t>WESD and Equity Committee</a:t>
            </a:r>
          </a:p>
          <a:p>
            <a:r>
              <a:rPr lang="en-US" dirty="0"/>
              <a:t>Offered facilitation or create framework for everything for before, during after.</a:t>
            </a:r>
          </a:p>
        </p:txBody>
      </p:sp>
      <p:sp>
        <p:nvSpPr>
          <p:cNvPr id="4" name="Slide Number Placeholder 3"/>
          <p:cNvSpPr>
            <a:spLocks noGrp="1"/>
          </p:cNvSpPr>
          <p:nvPr>
            <p:ph type="sldNum" sz="quarter" idx="10"/>
          </p:nvPr>
        </p:nvSpPr>
        <p:spPr/>
        <p:txBody>
          <a:bodyPr/>
          <a:lstStyle/>
          <a:p>
            <a:fld id="{7F161671-6B81-4CB3-A211-0CE6B2966FF7}" type="slidenum">
              <a:rPr lang="en-US" smtClean="0"/>
              <a:t>21</a:t>
            </a:fld>
            <a:endParaRPr lang="en-US" dirty="0"/>
          </a:p>
        </p:txBody>
      </p:sp>
    </p:spTree>
    <p:extLst>
      <p:ext uri="{BB962C8B-B14F-4D97-AF65-F5344CB8AC3E}">
        <p14:creationId xmlns:p14="http://schemas.microsoft.com/office/powerpoint/2010/main" val="4050386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 audit</a:t>
            </a:r>
          </a:p>
          <a:p>
            <a:r>
              <a:rPr lang="en-US" dirty="0"/>
              <a:t>Branding and outreach support</a:t>
            </a:r>
          </a:p>
          <a:p>
            <a:r>
              <a:rPr lang="en-US" dirty="0"/>
              <a:t>Survey development and monitoring</a:t>
            </a:r>
          </a:p>
          <a:p>
            <a:r>
              <a:rPr lang="en-US" dirty="0"/>
              <a:t>Growing facilitation services</a:t>
            </a:r>
          </a:p>
          <a:p>
            <a:r>
              <a:rPr lang="en-US" dirty="0"/>
              <a:t>Framework and tools- Consultation</a:t>
            </a:r>
          </a:p>
          <a:p>
            <a:r>
              <a:rPr lang="en-US" dirty="0"/>
              <a:t>Partner with community organizations business</a:t>
            </a:r>
          </a:p>
        </p:txBody>
      </p:sp>
      <p:sp>
        <p:nvSpPr>
          <p:cNvPr id="4" name="Slide Number Placeholder 3"/>
          <p:cNvSpPr>
            <a:spLocks noGrp="1"/>
          </p:cNvSpPr>
          <p:nvPr>
            <p:ph type="sldNum" sz="quarter" idx="10"/>
          </p:nvPr>
        </p:nvSpPr>
        <p:spPr/>
        <p:txBody>
          <a:bodyPr/>
          <a:lstStyle/>
          <a:p>
            <a:fld id="{7F161671-6B81-4CB3-A211-0CE6B2966FF7}" type="slidenum">
              <a:rPr lang="en-US" smtClean="0"/>
              <a:t>22</a:t>
            </a:fld>
            <a:endParaRPr lang="en-US" dirty="0"/>
          </a:p>
        </p:txBody>
      </p:sp>
    </p:spTree>
    <p:extLst>
      <p:ext uri="{BB962C8B-B14F-4D97-AF65-F5344CB8AC3E}">
        <p14:creationId xmlns:p14="http://schemas.microsoft.com/office/powerpoint/2010/main" val="13043321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161671-6B81-4CB3-A211-0CE6B2966FF7}" type="slidenum">
              <a:rPr lang="en-US" smtClean="0"/>
              <a:t>23</a:t>
            </a:fld>
            <a:endParaRPr lang="en-US" dirty="0"/>
          </a:p>
        </p:txBody>
      </p:sp>
    </p:spTree>
    <p:extLst>
      <p:ext uri="{BB962C8B-B14F-4D97-AF65-F5344CB8AC3E}">
        <p14:creationId xmlns:p14="http://schemas.microsoft.com/office/powerpoint/2010/main" val="92930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Assoc.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Are goal is to not only help boards understand what is expected of them  ( the nuts and bolts) but to see the influence they have not only in the board room but as advocates for education local, state and federally.</a:t>
            </a:r>
          </a:p>
          <a:p>
            <a:endParaRPr lang="en-US" dirty="0"/>
          </a:p>
          <a:p>
            <a:r>
              <a:rPr lang="en-US" dirty="0"/>
              <a:t>Boards</a:t>
            </a:r>
          </a:p>
          <a:p>
            <a:r>
              <a:rPr lang="en-US" dirty="0"/>
              <a:t>We want to see them academically challenged and achieving </a:t>
            </a:r>
          </a:p>
          <a:p>
            <a:r>
              <a:rPr lang="en-US" dirty="0"/>
              <a:t>We want them to know how to get along with others and be exposed to experiences that will engage them and support their development</a:t>
            </a:r>
          </a:p>
          <a:p>
            <a:r>
              <a:rPr lang="en-US" dirty="0"/>
              <a:t>And we want to have them prepared to be adults in the world whether that is college, work but understanding they play a role in the world around them.</a:t>
            </a:r>
          </a:p>
          <a:p>
            <a:endParaRPr lang="en-US" dirty="0"/>
          </a:p>
          <a:p>
            <a:r>
              <a:rPr lang="en-US" dirty="0"/>
              <a:t>Really, when you talk about good boards and when we talk at NSBA and even at our association we talk about, directly or indirectly, this idea of servant leadership.</a:t>
            </a:r>
          </a:p>
          <a:p>
            <a:endParaRPr lang="en-US" dirty="0"/>
          </a:p>
        </p:txBody>
      </p:sp>
      <p:sp>
        <p:nvSpPr>
          <p:cNvPr id="4" name="Slide Number Placeholder 3"/>
          <p:cNvSpPr>
            <a:spLocks noGrp="1"/>
          </p:cNvSpPr>
          <p:nvPr>
            <p:ph type="sldNum" sz="quarter" idx="10"/>
          </p:nvPr>
        </p:nvSpPr>
        <p:spPr/>
        <p:txBody>
          <a:bodyPr/>
          <a:lstStyle/>
          <a:p>
            <a:fld id="{7F161671-6B81-4CB3-A211-0CE6B2966FF7}" type="slidenum">
              <a:rPr lang="en-US" smtClean="0"/>
              <a:t>3</a:t>
            </a:fld>
            <a:endParaRPr lang="en-US" dirty="0"/>
          </a:p>
        </p:txBody>
      </p:sp>
    </p:spTree>
    <p:extLst>
      <p:ext uri="{BB962C8B-B14F-4D97-AF65-F5344CB8AC3E}">
        <p14:creationId xmlns:p14="http://schemas.microsoft.com/office/powerpoint/2010/main" val="23567209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Often times we may find ourselves battle this idea….everyone want to be the leader, to be in charge to have influence.</a:t>
            </a:r>
          </a:p>
          <a:p>
            <a:endParaRPr lang="en-US" dirty="0"/>
          </a:p>
          <a:p>
            <a:r>
              <a:rPr lang="en-US" dirty="0"/>
              <a:t>I don’t know how many times I have been asked to do a Board roles training or open meeting law training when really the issue was conflict or ineffective boardsmanship which could be tied back to one or more members forgetting what it’s really all about.  What I believe we really do as associations is move boards to become better servant leaders- to execute their roles as board members in a way that put students first. This is where I think we can make the most impact as associations. So how do we do that</a:t>
            </a:r>
          </a:p>
        </p:txBody>
      </p:sp>
      <p:sp>
        <p:nvSpPr>
          <p:cNvPr id="4" name="Slide Number Placeholder 3"/>
          <p:cNvSpPr>
            <a:spLocks noGrp="1"/>
          </p:cNvSpPr>
          <p:nvPr>
            <p:ph type="sldNum" sz="quarter" idx="10"/>
          </p:nvPr>
        </p:nvSpPr>
        <p:spPr/>
        <p:txBody>
          <a:bodyPr/>
          <a:lstStyle/>
          <a:p>
            <a:fld id="{7F161671-6B81-4CB3-A211-0CE6B2966FF7}" type="slidenum">
              <a:rPr lang="en-US" smtClean="0"/>
              <a:t>4</a:t>
            </a:fld>
            <a:endParaRPr lang="en-US" dirty="0"/>
          </a:p>
        </p:txBody>
      </p:sp>
    </p:spTree>
    <p:extLst>
      <p:ext uri="{BB962C8B-B14F-4D97-AF65-F5344CB8AC3E}">
        <p14:creationId xmlns:p14="http://schemas.microsoft.com/office/powerpoint/2010/main" val="28270594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Robert K. Greenleaf, while not the first talk about leaders and public servants, did coin the phrase “Servant leadership in 1970 in his essay The Servant as Leader.</a:t>
            </a:r>
          </a:p>
          <a:p>
            <a:endParaRPr lang="en-US" dirty="0"/>
          </a:p>
          <a:p>
            <a:r>
              <a:rPr lang="en-US" dirty="0"/>
              <a:t>Others have also championed this form of leadership</a:t>
            </a:r>
          </a:p>
          <a:p>
            <a:r>
              <a:rPr lang="en-US" sz="1200" b="0" i="0" kern="1200" dirty="0">
                <a:solidFill>
                  <a:schemeClr val="tx1"/>
                </a:solidFill>
                <a:effectLst/>
                <a:latin typeface="+mn-lt"/>
                <a:ea typeface="+mn-ea"/>
                <a:cs typeface="+mn-cs"/>
              </a:rPr>
              <a:t>Ken Blanchard, Stephen Covey (7 Habits), Margaret Wheatley( Walk Out, Walk On)  Not drop outs, but walking out to find better. Idea that everyone is capable, not only some care, only some can.</a:t>
            </a:r>
            <a:endParaRPr lang="en-US" dirty="0"/>
          </a:p>
        </p:txBody>
      </p:sp>
      <p:sp>
        <p:nvSpPr>
          <p:cNvPr id="4" name="Slide Number Placeholder 3"/>
          <p:cNvSpPr>
            <a:spLocks noGrp="1"/>
          </p:cNvSpPr>
          <p:nvPr>
            <p:ph type="sldNum" sz="quarter" idx="10"/>
          </p:nvPr>
        </p:nvSpPr>
        <p:spPr/>
        <p:txBody>
          <a:bodyPr/>
          <a:lstStyle/>
          <a:p>
            <a:fld id="{7F161671-6B81-4CB3-A211-0CE6B2966FF7}" type="slidenum">
              <a:rPr lang="en-US" smtClean="0"/>
              <a:t>5</a:t>
            </a:fld>
            <a:endParaRPr lang="en-US" dirty="0"/>
          </a:p>
        </p:txBody>
      </p:sp>
    </p:spTree>
    <p:extLst>
      <p:ext uri="{BB962C8B-B14F-4D97-AF65-F5344CB8AC3E}">
        <p14:creationId xmlns:p14="http://schemas.microsoft.com/office/powerpoint/2010/main" val="2897174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break this down, becoming servant leaders requires two things: First you must know your community and the people you serve.  We’ll talk later about some ways we can help our boards do this better but the focus here is on awareness. How can you serve a community if you do not first understand what their needs, challenges and assets are? This requires asking and listening</a:t>
            </a:r>
          </a:p>
        </p:txBody>
      </p:sp>
      <p:sp>
        <p:nvSpPr>
          <p:cNvPr id="4" name="Slide Number Placeholder 3"/>
          <p:cNvSpPr>
            <a:spLocks noGrp="1"/>
          </p:cNvSpPr>
          <p:nvPr>
            <p:ph type="sldNum" sz="quarter" idx="10"/>
          </p:nvPr>
        </p:nvSpPr>
        <p:spPr/>
        <p:txBody>
          <a:bodyPr/>
          <a:lstStyle/>
          <a:p>
            <a:fld id="{7F161671-6B81-4CB3-A211-0CE6B2966FF7}" type="slidenum">
              <a:rPr lang="en-US" smtClean="0"/>
              <a:t>6</a:t>
            </a:fld>
            <a:endParaRPr lang="en-US" dirty="0"/>
          </a:p>
        </p:txBody>
      </p:sp>
    </p:spTree>
    <p:extLst>
      <p:ext uri="{BB962C8B-B14F-4D97-AF65-F5344CB8AC3E}">
        <p14:creationId xmlns:p14="http://schemas.microsoft.com/office/powerpoint/2010/main" val="1237747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second part is a bit harder. You have to engage your community.  But not passive engagement… active engagement.</a:t>
            </a:r>
          </a:p>
          <a:p>
            <a:endParaRPr lang="en-US" dirty="0"/>
          </a:p>
          <a:p>
            <a:r>
              <a:rPr lang="en-US" dirty="0"/>
              <a:t>Shares power- gives them voice, influence over decisions</a:t>
            </a:r>
          </a:p>
          <a:p>
            <a:r>
              <a:rPr lang="en-US" dirty="0"/>
              <a:t>Put the needs of others first- Not concerned with how allowing for voice will impact you station, your agenda, make things awkward or more difficult for you. We make a concerted effort to know the needs of people and not infer what we think they are based on our feelings or experience.</a:t>
            </a:r>
          </a:p>
          <a:p>
            <a:r>
              <a:rPr lang="en-US" dirty="0"/>
              <a:t>Helps people develop- There is empowerment built in there, not elite advocacy where we say of we know what you need….but authentic advocacy where you empower them to advocate and collaborate to find shared solutions.</a:t>
            </a:r>
          </a:p>
          <a:p>
            <a:endParaRPr lang="en-US" dirty="0"/>
          </a:p>
          <a:p>
            <a:r>
              <a:rPr lang="en-US" dirty="0"/>
              <a:t>Listening and active engagement are key components to servant leadership. </a:t>
            </a:r>
          </a:p>
          <a:p>
            <a:endParaRPr lang="en-US" dirty="0"/>
          </a:p>
        </p:txBody>
      </p:sp>
      <p:sp>
        <p:nvSpPr>
          <p:cNvPr id="4" name="Slide Number Placeholder 3"/>
          <p:cNvSpPr>
            <a:spLocks noGrp="1"/>
          </p:cNvSpPr>
          <p:nvPr>
            <p:ph type="sldNum" sz="quarter" idx="10"/>
          </p:nvPr>
        </p:nvSpPr>
        <p:spPr/>
        <p:txBody>
          <a:bodyPr/>
          <a:lstStyle/>
          <a:p>
            <a:fld id="{7F161671-6B81-4CB3-A211-0CE6B2966FF7}" type="slidenum">
              <a:rPr lang="en-US" smtClean="0"/>
              <a:t>7</a:t>
            </a:fld>
            <a:endParaRPr lang="en-US" dirty="0"/>
          </a:p>
        </p:txBody>
      </p:sp>
    </p:spTree>
    <p:extLst>
      <p:ext uri="{BB962C8B-B14F-4D97-AF65-F5344CB8AC3E}">
        <p14:creationId xmlns:p14="http://schemas.microsoft.com/office/powerpoint/2010/main" val="880740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If our job is to help boards do their job, then we should know understand who their stakeholders are too. Ultimately we are all serving students and communities.  And, while we can certainly tell them what they have to do  in terms of policy budgets, superintendents relations or how to behave ethically and how to get along-- if they or we do this in a bubble with out bringing in those that are most impacted (students, families, teachers, staff), I argue, we are doing or boards a dis-service. </a:t>
            </a:r>
          </a:p>
          <a:p>
            <a:endParaRPr lang="en-US" dirty="0"/>
          </a:p>
          <a:p>
            <a:r>
              <a:rPr lang="en-US" dirty="0"/>
              <a:t>What are the concerns of stakeholders?</a:t>
            </a:r>
          </a:p>
          <a:p>
            <a:r>
              <a:rPr lang="en-US" dirty="0"/>
              <a:t>We’ll come back to this…..</a:t>
            </a:r>
          </a:p>
        </p:txBody>
      </p:sp>
      <p:sp>
        <p:nvSpPr>
          <p:cNvPr id="4" name="Slide Number Placeholder 3"/>
          <p:cNvSpPr>
            <a:spLocks noGrp="1"/>
          </p:cNvSpPr>
          <p:nvPr>
            <p:ph type="sldNum" sz="quarter" idx="10"/>
          </p:nvPr>
        </p:nvSpPr>
        <p:spPr/>
        <p:txBody>
          <a:bodyPr/>
          <a:lstStyle/>
          <a:p>
            <a:fld id="{7F161671-6B81-4CB3-A211-0CE6B2966FF7}" type="slidenum">
              <a:rPr lang="en-US" smtClean="0"/>
              <a:t>8</a:t>
            </a:fld>
            <a:endParaRPr lang="en-US" dirty="0"/>
          </a:p>
        </p:txBody>
      </p:sp>
    </p:spTree>
    <p:extLst>
      <p:ext uri="{BB962C8B-B14F-4D97-AF65-F5344CB8AC3E}">
        <p14:creationId xmlns:p14="http://schemas.microsoft.com/office/powerpoint/2010/main" val="32367721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If our job is to help boards do their job, then we should know understand who their stakeholders are too. Ultimately we are all serving students and communities.  And, while we can certainly tell them what they have to do  in terms of policy budgets, superintendents relations or how to behave ethically and how to get along-- if they or we do this in a bubble with out bringing in those that are most impacted (students, families, teachers, staff), I argue, we are doing or boards a dis-service. </a:t>
            </a:r>
          </a:p>
          <a:p>
            <a:endParaRPr lang="en-US" dirty="0"/>
          </a:p>
          <a:p>
            <a:r>
              <a:rPr lang="en-US" dirty="0"/>
              <a:t>What are the concerns of stakeholders?</a:t>
            </a:r>
          </a:p>
          <a:p>
            <a:r>
              <a:rPr lang="en-US" dirty="0"/>
              <a:t>We’ll come back to this…..</a:t>
            </a:r>
          </a:p>
        </p:txBody>
      </p:sp>
      <p:sp>
        <p:nvSpPr>
          <p:cNvPr id="4" name="Slide Number Placeholder 3"/>
          <p:cNvSpPr>
            <a:spLocks noGrp="1"/>
          </p:cNvSpPr>
          <p:nvPr>
            <p:ph type="sldNum" sz="quarter" idx="10"/>
          </p:nvPr>
        </p:nvSpPr>
        <p:spPr/>
        <p:txBody>
          <a:bodyPr/>
          <a:lstStyle/>
          <a:p>
            <a:fld id="{7F161671-6B81-4CB3-A211-0CE6B2966FF7}" type="slidenum">
              <a:rPr lang="en-US" smtClean="0"/>
              <a:t>9</a:t>
            </a:fld>
            <a:endParaRPr lang="en-US" dirty="0"/>
          </a:p>
        </p:txBody>
      </p:sp>
    </p:spTree>
    <p:extLst>
      <p:ext uri="{BB962C8B-B14F-4D97-AF65-F5344CB8AC3E}">
        <p14:creationId xmlns:p14="http://schemas.microsoft.com/office/powerpoint/2010/main" val="2667752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68575"/>
            <a:ext cx="7772400" cy="1470025"/>
          </a:xfrm>
        </p:spPr>
        <p:txBody>
          <a:bodyPr/>
          <a:lstStyle>
            <a:lvl1pPr algn="l">
              <a:defRPr>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267200"/>
            <a:ext cx="7086600" cy="1752600"/>
          </a:xfrm>
        </p:spPr>
        <p:txBody>
          <a:bodyPr/>
          <a:lstStyle>
            <a:lvl1pPr marL="0" indent="0" algn="l">
              <a:buNone/>
              <a:defRPr>
                <a:solidFill>
                  <a:srgbClr val="40404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sz="1800">
                <a:solidFill>
                  <a:schemeClr val="bg1"/>
                </a:solidFill>
              </a:defRPr>
            </a:lvl1pPr>
          </a:lstStyle>
          <a:p>
            <a:endParaRPr lang="en-US" dirty="0"/>
          </a:p>
        </p:txBody>
      </p:sp>
      <p:sp>
        <p:nvSpPr>
          <p:cNvPr id="7" name="Rectangle 6"/>
          <p:cNvSpPr/>
          <p:nvPr userDrawn="1"/>
        </p:nvSpPr>
        <p:spPr>
          <a:xfrm>
            <a:off x="0" y="0"/>
            <a:ext cx="9144000" cy="1169988"/>
          </a:xfrm>
          <a:prstGeom prst="rect">
            <a:avLst/>
          </a:prstGeom>
          <a:solidFill>
            <a:srgbClr val="3C808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userDrawn="1"/>
        </p:nvSpPr>
        <p:spPr>
          <a:xfrm>
            <a:off x="685800" y="1371600"/>
            <a:ext cx="1143000" cy="11430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9" name="Picture 4" descr="asba.jpg"/>
          <p:cNvPicPr>
            <a:picLocks noChangeAspect="1"/>
          </p:cNvPicPr>
          <p:nvPr userDrawn="1"/>
        </p:nvPicPr>
        <p:blipFill>
          <a:blip r:embed="rId2" cstate="print"/>
          <a:srcRect/>
          <a:stretch>
            <a:fillRect/>
          </a:stretch>
        </p:blipFill>
        <p:spPr bwMode="auto">
          <a:xfrm>
            <a:off x="1905000" y="1371600"/>
            <a:ext cx="3076575" cy="116205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defRPr sz="4200">
                <a:solidFill>
                  <a:srgbClr val="296D7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buFont typeface="Wingdings" pitchFamily="2" charset="2"/>
              <a:buChar char="§"/>
              <a:defRPr>
                <a:solidFill>
                  <a:srgbClr val="296D77"/>
                </a:solidFill>
              </a:defRPr>
            </a:lvl1pPr>
            <a:lvl2pPr>
              <a:defRPr>
                <a:solidFill>
                  <a:schemeClr val="tx1"/>
                </a:solidFill>
              </a:defRPr>
            </a:lvl2pPr>
            <a:lvl3pPr>
              <a:buFont typeface="Wingdings" pitchFamily="2" charset="2"/>
              <a:buChar cha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95400"/>
            <a:ext cx="2057400" cy="4830763"/>
          </a:xfrm>
        </p:spPr>
        <p:txBody>
          <a:bodyPr vert="eaVert"/>
          <a:lstStyle>
            <a:lvl1pPr algn="l">
              <a:defRPr sz="4200">
                <a:solidFill>
                  <a:srgbClr val="296D7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lvl1pPr>
              <a:buFont typeface="Wingdings" pitchFamily="2" charset="2"/>
              <a:buChar char="§"/>
              <a:defRPr/>
            </a:lvl1pPr>
            <a:lvl2pPr>
              <a:defRPr>
                <a:solidFill>
                  <a:schemeClr val="tx1"/>
                </a:solidFill>
              </a:defRPr>
            </a:lvl2pPr>
            <a:lvl3pPr>
              <a:buFont typeface="Wingdings" pitchFamily="2" charset="2"/>
              <a:buChar cha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239000" y="2286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143000"/>
          </a:xfrm>
        </p:spPr>
        <p:txBody>
          <a:bodyPr/>
          <a:lstStyle>
            <a:lvl1pPr algn="l">
              <a:defRPr sz="4200">
                <a:solidFill>
                  <a:srgbClr val="296D7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buFont typeface="Wingdings" pitchFamily="2" charset="2"/>
              <a:buChar char="§"/>
              <a:defRPr>
                <a:solidFill>
                  <a:srgbClr val="404040"/>
                </a:solidFill>
              </a:defRPr>
            </a:lvl1pPr>
            <a:lvl3pPr>
              <a:buFont typeface="Wingdings" pitchFamily="2" charset="2"/>
              <a:buChar char="§"/>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ctr">
              <a:defRPr sz="4000" b="1" cap="none">
                <a:solidFill>
                  <a:srgbClr val="296D77"/>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lgn="ctr">
              <a:buNone/>
              <a:defRPr sz="20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7" name="Rectangle 6"/>
          <p:cNvSpPr/>
          <p:nvPr userDrawn="1"/>
        </p:nvSpPr>
        <p:spPr>
          <a:xfrm>
            <a:off x="26670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userDrawn="1"/>
        </p:nvSpPr>
        <p:spPr>
          <a:xfrm>
            <a:off x="4191000" y="381000"/>
            <a:ext cx="914400" cy="914400"/>
          </a:xfrm>
          <a:prstGeom prst="rect">
            <a:avLst/>
          </a:prstGeom>
          <a:solidFill>
            <a:srgbClr val="296D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userDrawn="1"/>
        </p:nvSpPr>
        <p:spPr>
          <a:xfrm>
            <a:off x="57150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lgn="l">
              <a:defRPr sz="4200">
                <a:solidFill>
                  <a:srgbClr val="296D7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buFont typeface="Wingdings" pitchFamily="2" charset="2"/>
              <a:buChar char="§"/>
              <a:defRPr sz="2800">
                <a:solidFill>
                  <a:schemeClr val="tx1"/>
                </a:solidFill>
              </a:defRPr>
            </a:lvl1pPr>
            <a:lvl2pPr>
              <a:defRPr sz="2400">
                <a:solidFill>
                  <a:schemeClr val="tx1"/>
                </a:solidFill>
              </a:defRPr>
            </a:lvl2pPr>
            <a:lvl3pPr>
              <a:buFont typeface="Wingdings" pitchFamily="2" charset="2"/>
              <a:buChar cha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buFont typeface="Wingdings" pitchFamily="2" charset="2"/>
              <a:buChar char="§"/>
              <a:defRPr sz="2800">
                <a:solidFill>
                  <a:schemeClr val="tx1"/>
                </a:solidFill>
              </a:defRPr>
            </a:lvl1pPr>
            <a:lvl2pPr>
              <a:defRPr sz="2400">
                <a:solidFill>
                  <a:schemeClr val="tx1"/>
                </a:solidFill>
              </a:defRPr>
            </a:lvl2pPr>
            <a:lvl3pPr>
              <a:buFont typeface="Wingdings" pitchFamily="2" charset="2"/>
              <a:buChar cha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lgn="l">
              <a:defRPr sz="4200">
                <a:solidFill>
                  <a:srgbClr val="296D77"/>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40404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40404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9"/>
          <p:cNvSpPr/>
          <p:nvPr userDrawn="1"/>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143000"/>
          </a:xfrm>
        </p:spPr>
        <p:txBody>
          <a:bodyPr/>
          <a:lstStyle>
            <a:lvl1pPr algn="l">
              <a:defRPr sz="4200">
                <a:solidFill>
                  <a:srgbClr val="296D77"/>
                </a:solidFill>
              </a:defRPr>
            </a:lvl1pPr>
          </a:lstStyle>
          <a:p>
            <a:r>
              <a:rPr lang="en-US"/>
              <a:t>Click to edit Master title style</a:t>
            </a:r>
            <a:endParaRPr lang="en-US" dirty="0"/>
          </a:p>
        </p:txBody>
      </p:sp>
      <p:sp>
        <p:nvSpPr>
          <p:cNvPr id="6" name="Rectangle 5"/>
          <p:cNvSpPr/>
          <p:nvPr userDrawn="1"/>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2">
            <a:alpha val="66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533400" y="609600"/>
            <a:ext cx="914400" cy="914400"/>
          </a:xfrm>
          <a:prstGeom prst="rect">
            <a:avLst/>
          </a:prstGeom>
          <a:solidFill>
            <a:srgbClr val="296D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404040"/>
                </a:solidFill>
              </a:defRPr>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buFont typeface="Wingdings" pitchFamily="2" charset="2"/>
              <a:buChar char="§"/>
              <a:defRPr sz="3200">
                <a:solidFill>
                  <a:srgbClr val="296D77"/>
                </a:solidFill>
              </a:defRPr>
            </a:lvl1pPr>
            <a:lvl2pPr>
              <a:defRPr sz="2800">
                <a:solidFill>
                  <a:schemeClr val="tx1"/>
                </a:solidFill>
              </a:defRPr>
            </a:lvl2pPr>
            <a:lvl3pPr>
              <a:buFont typeface="Wingdings" pitchFamily="2" charset="2"/>
              <a:buChar char="§"/>
              <a:defRPr sz="2400">
                <a:solidFill>
                  <a:schemeClr val="tx1"/>
                </a:solidFill>
              </a:defRPr>
            </a:lvl3pPr>
            <a:lvl4pPr>
              <a:defRPr sz="2000">
                <a:solidFill>
                  <a:schemeClr val="tx1"/>
                </a:solidFill>
              </a:defRPr>
            </a:lvl4pPr>
            <a:lvl5pPr>
              <a:defRPr sz="2000">
                <a:solidFill>
                  <a:schemeClr val="tx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a:ln w="9525">
            <a:solidFill>
              <a:srgbClr val="404040"/>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Rectangle 7"/>
          <p:cNvSpPr/>
          <p:nvPr userDrawn="1"/>
        </p:nvSpPr>
        <p:spPr>
          <a:xfrm>
            <a:off x="533400" y="609600"/>
            <a:ext cx="914400" cy="914400"/>
          </a:xfrm>
          <a:prstGeom prst="rect">
            <a:avLst/>
          </a:prstGeom>
          <a:solidFill>
            <a:srgbClr val="296D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676400" y="274638"/>
            <a:ext cx="70104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281868-6D1A-4628-A274-53C52B7FF19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4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71800"/>
            <a:ext cx="7772400" cy="1828800"/>
          </a:xfrm>
        </p:spPr>
        <p:txBody>
          <a:bodyPr>
            <a:noAutofit/>
          </a:bodyPr>
          <a:lstStyle/>
          <a:p>
            <a:pPr>
              <a:spcBef>
                <a:spcPts val="0"/>
              </a:spcBef>
            </a:pPr>
            <a:r>
              <a:rPr lang="en-US" sz="2800" cap="all" dirty="0"/>
              <a:t>Can you hear me now? Incorporating stakeholder voice into your state association’s board Development strategy</a:t>
            </a:r>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p:cNvSpPr>
            <a:spLocks noGrp="1"/>
          </p:cNvSpPr>
          <p:nvPr>
            <p:ph type="subTitle" idx="1"/>
          </p:nvPr>
        </p:nvSpPr>
        <p:spPr>
          <a:xfrm>
            <a:off x="685800" y="4876800"/>
            <a:ext cx="7086600" cy="1219200"/>
          </a:xfrm>
        </p:spPr>
        <p:txBody>
          <a:bodyPr>
            <a:normAutofit/>
          </a:bodyPr>
          <a:lstStyle/>
          <a:p>
            <a:r>
              <a:rPr lang="en-US" sz="2000" dirty="0"/>
              <a:t>Trainers Conference- Alaska</a:t>
            </a:r>
          </a:p>
          <a:p>
            <a:r>
              <a:rPr lang="en-US" sz="2000" dirty="0"/>
              <a:t>June 22,2018</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p:txBody>
          <a:bodyPr>
            <a:normAutofit fontScale="90000"/>
          </a:bodyPr>
          <a:lstStyle/>
          <a:p>
            <a:r>
              <a:rPr lang="en-US" dirty="0"/>
              <a:t>The Key Works of School Boards </a:t>
            </a:r>
          </a:p>
        </p:txBody>
      </p:sp>
      <p:sp>
        <p:nvSpPr>
          <p:cNvPr id="4" name="TextBox 3">
            <a:extLst>
              <a:ext uri="{FF2B5EF4-FFF2-40B4-BE49-F238E27FC236}">
                <a16:creationId xmlns:a16="http://schemas.microsoft.com/office/drawing/2014/main" id="{02BC8D12-A10D-423D-983A-BE084049765C}"/>
              </a:ext>
            </a:extLst>
          </p:cNvPr>
          <p:cNvSpPr txBox="1"/>
          <p:nvPr/>
        </p:nvSpPr>
        <p:spPr>
          <a:xfrm>
            <a:off x="533400" y="6400800"/>
            <a:ext cx="7543800" cy="369332"/>
          </a:xfrm>
          <a:prstGeom prst="rect">
            <a:avLst/>
          </a:prstGeom>
          <a:noFill/>
        </p:spPr>
        <p:txBody>
          <a:bodyPr wrap="square" rtlCol="0">
            <a:spAutoFit/>
          </a:bodyPr>
          <a:lstStyle/>
          <a:p>
            <a:r>
              <a:rPr lang="en-US" dirty="0">
                <a:solidFill>
                  <a:schemeClr val="bg1"/>
                </a:solidFill>
              </a:rPr>
              <a:t>From NSBA’s Key Works of School Boards, 2015</a:t>
            </a:r>
          </a:p>
        </p:txBody>
      </p:sp>
      <p:pic>
        <p:nvPicPr>
          <p:cNvPr id="1030" name="Picture 6" descr="Image result for key works of governing board nsba">
            <a:extLst>
              <a:ext uri="{FF2B5EF4-FFF2-40B4-BE49-F238E27FC236}">
                <a16:creationId xmlns:a16="http://schemas.microsoft.com/office/drawing/2014/main" id="{BD13A447-4B23-4BDB-A55B-FD0AD44BDD0A}"/>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343150" y="1600200"/>
            <a:ext cx="4438650" cy="443865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398759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a:xfrm>
            <a:off x="1654628" y="274638"/>
            <a:ext cx="7032171" cy="1143000"/>
          </a:xfrm>
        </p:spPr>
        <p:txBody>
          <a:bodyPr>
            <a:normAutofit fontScale="90000"/>
          </a:bodyPr>
          <a:lstStyle/>
          <a:p>
            <a:r>
              <a:rPr lang="en-US" dirty="0"/>
              <a:t>Why Stakeholders Voice is Important </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lnSpcReduction="10000"/>
          </a:bodyPr>
          <a:lstStyle/>
          <a:p>
            <a:r>
              <a:rPr lang="en-US" dirty="0"/>
              <a:t>Relational</a:t>
            </a:r>
          </a:p>
          <a:p>
            <a:pPr lvl="1"/>
            <a:r>
              <a:rPr lang="en-US" dirty="0"/>
              <a:t>How can you provide good service and keep “customers” if you are not attune to their concerns?</a:t>
            </a:r>
          </a:p>
          <a:p>
            <a:r>
              <a:rPr lang="en-US" dirty="0"/>
              <a:t>Logical, promotes:</a:t>
            </a:r>
          </a:p>
          <a:p>
            <a:pPr lvl="1"/>
            <a:r>
              <a:rPr lang="en-US" dirty="0"/>
              <a:t>Trust</a:t>
            </a:r>
          </a:p>
          <a:p>
            <a:pPr lvl="1"/>
            <a:r>
              <a:rPr lang="en-US" dirty="0"/>
              <a:t>Support</a:t>
            </a:r>
          </a:p>
          <a:p>
            <a:pPr lvl="1"/>
            <a:r>
              <a:rPr lang="en-US" dirty="0"/>
              <a:t>Collaboration</a:t>
            </a:r>
          </a:p>
          <a:p>
            <a:pPr lvl="1"/>
            <a:r>
              <a:rPr lang="en-US" dirty="0"/>
              <a:t>Outcomes </a:t>
            </a:r>
          </a:p>
          <a:p>
            <a:pPr marL="0" indent="0">
              <a:buNone/>
            </a:pPr>
            <a:endParaRPr lang="en-US" dirty="0"/>
          </a:p>
        </p:txBody>
      </p:sp>
    </p:spTree>
    <p:custDataLst>
      <p:tags r:id="rId1"/>
    </p:custDataLst>
    <p:extLst>
      <p:ext uri="{BB962C8B-B14F-4D97-AF65-F5344CB8AC3E}">
        <p14:creationId xmlns:p14="http://schemas.microsoft.com/office/powerpoint/2010/main" val="2841704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a:xfrm>
            <a:off x="1654628" y="274638"/>
            <a:ext cx="7032171" cy="1143000"/>
          </a:xfrm>
        </p:spPr>
        <p:txBody>
          <a:bodyPr>
            <a:normAutofit fontScale="90000"/>
          </a:bodyPr>
          <a:lstStyle/>
          <a:p>
            <a:r>
              <a:rPr lang="en-US" dirty="0"/>
              <a:t>Why Stakeholders Voice is Important </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fontScale="92500"/>
          </a:bodyPr>
          <a:lstStyle/>
          <a:p>
            <a:r>
              <a:rPr lang="en-US" dirty="0"/>
              <a:t>Practical-It’s the law</a:t>
            </a:r>
          </a:p>
          <a:p>
            <a:pPr lvl="1"/>
            <a:r>
              <a:rPr lang="en-US" dirty="0"/>
              <a:t>Every Student Succeeds Act (ESSA) </a:t>
            </a:r>
          </a:p>
          <a:p>
            <a:pPr lvl="2"/>
            <a:r>
              <a:rPr lang="en-US" dirty="0"/>
              <a:t>Carry over of NCLB: Districts must</a:t>
            </a:r>
          </a:p>
          <a:p>
            <a:pPr lvl="3"/>
            <a:r>
              <a:rPr lang="en-US" dirty="0"/>
              <a:t>Offer programs and activities and seek “meaningful consultation with parents”</a:t>
            </a:r>
          </a:p>
          <a:p>
            <a:pPr lvl="3"/>
            <a:r>
              <a:rPr lang="en-US" dirty="0"/>
              <a:t>Develop written policy (for Title 1 schools)</a:t>
            </a:r>
          </a:p>
          <a:p>
            <a:pPr lvl="3"/>
            <a:r>
              <a:rPr lang="en-US" dirty="0"/>
              <a:t>Build capacity to support families in engage school system</a:t>
            </a:r>
          </a:p>
          <a:p>
            <a:pPr lvl="2"/>
            <a:r>
              <a:rPr lang="en-US" dirty="0"/>
              <a:t>New in ESSA</a:t>
            </a:r>
          </a:p>
          <a:p>
            <a:pPr lvl="3"/>
            <a:r>
              <a:rPr lang="en-US" dirty="0"/>
              <a:t>In its policy- establish expectations and objectives</a:t>
            </a:r>
          </a:p>
          <a:p>
            <a:pPr lvl="3"/>
            <a:r>
              <a:rPr lang="en-US" dirty="0"/>
              <a:t>Must do at least 1 prescribed engagement strategies: PD for staff, home-based programs, information dissemination, collaboration with community orgs)</a:t>
            </a:r>
          </a:p>
          <a:p>
            <a:endParaRPr lang="en-US" dirty="0"/>
          </a:p>
        </p:txBody>
      </p:sp>
    </p:spTree>
    <p:custDataLst>
      <p:tags r:id="rId1"/>
    </p:custDataLst>
    <p:extLst>
      <p:ext uri="{BB962C8B-B14F-4D97-AF65-F5344CB8AC3E}">
        <p14:creationId xmlns:p14="http://schemas.microsoft.com/office/powerpoint/2010/main" val="26791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a:xfrm>
            <a:off x="1654628" y="274638"/>
            <a:ext cx="7032171" cy="1143000"/>
          </a:xfrm>
        </p:spPr>
        <p:txBody>
          <a:bodyPr>
            <a:normAutofit fontScale="90000"/>
          </a:bodyPr>
          <a:lstStyle/>
          <a:p>
            <a:r>
              <a:rPr lang="en-US" dirty="0"/>
              <a:t>What’s the Association’s Role?</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a:bodyPr>
          <a:lstStyle/>
          <a:p>
            <a:r>
              <a:rPr lang="en-US" dirty="0"/>
              <a:t>Provide services that support boards in effective governance</a:t>
            </a:r>
          </a:p>
          <a:p>
            <a:r>
              <a:rPr lang="en-US" dirty="0"/>
              <a:t>Including stakeholder voice allows associations to:</a:t>
            </a:r>
          </a:p>
          <a:p>
            <a:pPr lvl="1"/>
            <a:r>
              <a:rPr lang="en-US" dirty="0"/>
              <a:t>Provide a service for an unmet need</a:t>
            </a:r>
          </a:p>
          <a:p>
            <a:pPr lvl="1"/>
            <a:r>
              <a:rPr lang="en-US" dirty="0"/>
              <a:t>Increase facilitation based service</a:t>
            </a:r>
          </a:p>
          <a:p>
            <a:pPr lvl="1"/>
            <a:r>
              <a:rPr lang="en-US" dirty="0"/>
              <a:t>Promote equity</a:t>
            </a:r>
          </a:p>
          <a:p>
            <a:pPr marL="0" indent="0">
              <a:buNone/>
            </a:pPr>
            <a:endParaRPr lang="en-US" dirty="0"/>
          </a:p>
        </p:txBody>
      </p:sp>
    </p:spTree>
    <p:custDataLst>
      <p:tags r:id="rId1"/>
    </p:custDataLst>
    <p:extLst>
      <p:ext uri="{BB962C8B-B14F-4D97-AF65-F5344CB8AC3E}">
        <p14:creationId xmlns:p14="http://schemas.microsoft.com/office/powerpoint/2010/main" val="3131084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a:xfrm>
            <a:off x="1654628" y="274638"/>
            <a:ext cx="7032171" cy="1143000"/>
          </a:xfrm>
        </p:spPr>
        <p:txBody>
          <a:bodyPr>
            <a:normAutofit fontScale="90000"/>
          </a:bodyPr>
          <a:lstStyle/>
          <a:p>
            <a:r>
              <a:rPr lang="en-US" dirty="0"/>
              <a:t>What’s the Association’s Role?</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a:bodyPr>
          <a:lstStyle/>
          <a:p>
            <a:r>
              <a:rPr lang="en-US" dirty="0"/>
              <a:t>To better serve boards, associations need to:</a:t>
            </a:r>
          </a:p>
          <a:p>
            <a:pPr lvl="1"/>
            <a:r>
              <a:rPr lang="en-US" dirty="0"/>
              <a:t>Understand their stakeholders’ stakeholders</a:t>
            </a:r>
          </a:p>
          <a:p>
            <a:pPr lvl="1"/>
            <a:r>
              <a:rPr lang="en-US" dirty="0"/>
              <a:t>Model and provide support on how to incorporate stakeholder voice</a:t>
            </a:r>
          </a:p>
          <a:p>
            <a:pPr marL="0" indent="0">
              <a:buNone/>
            </a:pPr>
            <a:endParaRPr lang="en-US" dirty="0"/>
          </a:p>
        </p:txBody>
      </p:sp>
    </p:spTree>
    <p:custDataLst>
      <p:tags r:id="rId1"/>
    </p:custDataLst>
    <p:extLst>
      <p:ext uri="{BB962C8B-B14F-4D97-AF65-F5344CB8AC3E}">
        <p14:creationId xmlns:p14="http://schemas.microsoft.com/office/powerpoint/2010/main" val="334900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B3B2B-C4FC-4AE6-A11C-66A6E7B1F815}"/>
              </a:ext>
            </a:extLst>
          </p:cNvPr>
          <p:cNvSpPr>
            <a:spLocks noGrp="1"/>
          </p:cNvSpPr>
          <p:nvPr>
            <p:ph type="title"/>
          </p:nvPr>
        </p:nvSpPr>
        <p:spPr/>
        <p:txBody>
          <a:bodyPr>
            <a:normAutofit fontScale="90000"/>
          </a:bodyPr>
          <a:lstStyle/>
          <a:p>
            <a:r>
              <a:rPr lang="en-US" dirty="0"/>
              <a:t>Incorporating Stakeholder Voice</a:t>
            </a:r>
          </a:p>
        </p:txBody>
      </p:sp>
      <p:sp>
        <p:nvSpPr>
          <p:cNvPr id="5" name="Text Placeholder 4">
            <a:extLst>
              <a:ext uri="{FF2B5EF4-FFF2-40B4-BE49-F238E27FC236}">
                <a16:creationId xmlns:a16="http://schemas.microsoft.com/office/drawing/2014/main" id="{BF080661-FC87-4CEE-8C45-4FAB5969227C}"/>
              </a:ext>
            </a:extLst>
          </p:cNvPr>
          <p:cNvSpPr>
            <a:spLocks noGrp="1"/>
          </p:cNvSpPr>
          <p:nvPr>
            <p:ph type="body" sz="quarter" idx="3"/>
          </p:nvPr>
        </p:nvSpPr>
        <p:spPr/>
        <p:txBody>
          <a:bodyPr/>
          <a:lstStyle/>
          <a:p>
            <a:r>
              <a:rPr lang="en-US" dirty="0"/>
              <a:t>Suggestions….</a:t>
            </a:r>
          </a:p>
        </p:txBody>
      </p:sp>
      <p:sp>
        <p:nvSpPr>
          <p:cNvPr id="6" name="Content Placeholder 5">
            <a:extLst>
              <a:ext uri="{FF2B5EF4-FFF2-40B4-BE49-F238E27FC236}">
                <a16:creationId xmlns:a16="http://schemas.microsoft.com/office/drawing/2014/main" id="{9AF64D3D-3202-4DEB-AC39-A3E4A0CDA0C6}"/>
              </a:ext>
            </a:extLst>
          </p:cNvPr>
          <p:cNvSpPr>
            <a:spLocks noGrp="1"/>
          </p:cNvSpPr>
          <p:nvPr>
            <p:ph sz="quarter" idx="4"/>
          </p:nvPr>
        </p:nvSpPr>
        <p:spPr/>
        <p:txBody>
          <a:bodyPr/>
          <a:lstStyle/>
          <a:p>
            <a:r>
              <a:rPr lang="en-US" dirty="0"/>
              <a:t>Vision &amp; Goal Setting</a:t>
            </a:r>
          </a:p>
          <a:p>
            <a:r>
              <a:rPr lang="en-US" dirty="0"/>
              <a:t>Policy</a:t>
            </a:r>
          </a:p>
          <a:p>
            <a:r>
              <a:rPr lang="en-US" dirty="0"/>
              <a:t>Budget</a:t>
            </a:r>
          </a:p>
          <a:p>
            <a:r>
              <a:rPr lang="en-US" dirty="0"/>
              <a:t>Academics</a:t>
            </a:r>
          </a:p>
          <a:p>
            <a:r>
              <a:rPr lang="en-US" dirty="0"/>
              <a:t>Climate &amp; Culture</a:t>
            </a:r>
          </a:p>
        </p:txBody>
      </p:sp>
      <p:sp>
        <p:nvSpPr>
          <p:cNvPr id="10" name="Content Placeholder 9">
            <a:extLst>
              <a:ext uri="{FF2B5EF4-FFF2-40B4-BE49-F238E27FC236}">
                <a16:creationId xmlns:a16="http://schemas.microsoft.com/office/drawing/2014/main" id="{01A6858D-9D9C-4C0D-B026-6039DDB698CD}"/>
              </a:ext>
            </a:extLst>
          </p:cNvPr>
          <p:cNvSpPr>
            <a:spLocks noGrp="1"/>
          </p:cNvSpPr>
          <p:nvPr>
            <p:ph sz="half" idx="2"/>
          </p:nvPr>
        </p:nvSpPr>
        <p:spPr>
          <a:xfrm>
            <a:off x="304800" y="2438400"/>
            <a:ext cx="4040188" cy="1447800"/>
          </a:xfrm>
        </p:spPr>
        <p:txBody>
          <a:bodyPr/>
          <a:lstStyle/>
          <a:p>
            <a:r>
              <a:rPr lang="en-US" b="1" dirty="0"/>
              <a:t>Activity: </a:t>
            </a:r>
            <a:r>
              <a:rPr lang="en-US" dirty="0"/>
              <a:t>Where might we incorporate stakeholder voice?</a:t>
            </a:r>
          </a:p>
          <a:p>
            <a:pPr marL="0" indent="0">
              <a:buNone/>
            </a:pPr>
            <a:endParaRPr lang="en-US" dirty="0"/>
          </a:p>
        </p:txBody>
      </p:sp>
    </p:spTree>
    <p:custDataLst>
      <p:tags r:id="rId1"/>
    </p:custDataLst>
    <p:extLst>
      <p:ext uri="{BB962C8B-B14F-4D97-AF65-F5344CB8AC3E}">
        <p14:creationId xmlns:p14="http://schemas.microsoft.com/office/powerpoint/2010/main" val="4089160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B1D-319B-49C5-BC72-2E0A908CA3E6}"/>
              </a:ext>
            </a:extLst>
          </p:cNvPr>
          <p:cNvSpPr>
            <a:spLocks noGrp="1"/>
          </p:cNvSpPr>
          <p:nvPr>
            <p:ph type="title"/>
          </p:nvPr>
        </p:nvSpPr>
        <p:spPr/>
        <p:txBody>
          <a:bodyPr>
            <a:normAutofit fontScale="90000"/>
          </a:bodyPr>
          <a:lstStyle/>
          <a:p>
            <a:r>
              <a:rPr lang="en-US" dirty="0"/>
              <a:t>Incorporating Stakeholder Voice</a:t>
            </a:r>
          </a:p>
        </p:txBody>
      </p:sp>
      <p:sp>
        <p:nvSpPr>
          <p:cNvPr id="3" name="Content Placeholder 2">
            <a:extLst>
              <a:ext uri="{FF2B5EF4-FFF2-40B4-BE49-F238E27FC236}">
                <a16:creationId xmlns:a16="http://schemas.microsoft.com/office/drawing/2014/main" id="{04BDF54E-7E72-495A-8E16-65E5ABF70567}"/>
              </a:ext>
            </a:extLst>
          </p:cNvPr>
          <p:cNvSpPr>
            <a:spLocks noGrp="1"/>
          </p:cNvSpPr>
          <p:nvPr>
            <p:ph idx="1"/>
          </p:nvPr>
        </p:nvSpPr>
        <p:spPr/>
        <p:txBody>
          <a:bodyPr/>
          <a:lstStyle/>
          <a:p>
            <a:r>
              <a:rPr lang="en-US" dirty="0"/>
              <a:t>When</a:t>
            </a:r>
          </a:p>
          <a:p>
            <a:pPr lvl="1"/>
            <a:r>
              <a:rPr lang="en-US" dirty="0"/>
              <a:t>Before (Brainstorming)</a:t>
            </a:r>
          </a:p>
          <a:p>
            <a:pPr lvl="1"/>
            <a:r>
              <a:rPr lang="en-US" dirty="0"/>
              <a:t>During (Pulse Check)</a:t>
            </a:r>
          </a:p>
          <a:p>
            <a:pPr lvl="1"/>
            <a:r>
              <a:rPr lang="en-US" dirty="0"/>
              <a:t>After (Feedback)</a:t>
            </a:r>
          </a:p>
          <a:p>
            <a:pPr lvl="1"/>
            <a:r>
              <a:rPr lang="en-US" dirty="0"/>
              <a:t>All of the above (Special projects or initiatives) </a:t>
            </a:r>
          </a:p>
          <a:p>
            <a:endParaRPr lang="en-US" dirty="0"/>
          </a:p>
        </p:txBody>
      </p:sp>
    </p:spTree>
    <p:custDataLst>
      <p:tags r:id="rId1"/>
    </p:custDataLst>
    <p:extLst>
      <p:ext uri="{BB962C8B-B14F-4D97-AF65-F5344CB8AC3E}">
        <p14:creationId xmlns:p14="http://schemas.microsoft.com/office/powerpoint/2010/main" val="4261571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B1D-319B-49C5-BC72-2E0A908CA3E6}"/>
              </a:ext>
            </a:extLst>
          </p:cNvPr>
          <p:cNvSpPr>
            <a:spLocks noGrp="1"/>
          </p:cNvSpPr>
          <p:nvPr>
            <p:ph type="title"/>
          </p:nvPr>
        </p:nvSpPr>
        <p:spPr/>
        <p:txBody>
          <a:bodyPr>
            <a:normAutofit fontScale="90000"/>
          </a:bodyPr>
          <a:lstStyle/>
          <a:p>
            <a:r>
              <a:rPr lang="en-US" dirty="0"/>
              <a:t>Incorporating Stakeholder Voice</a:t>
            </a:r>
          </a:p>
        </p:txBody>
      </p:sp>
      <p:sp>
        <p:nvSpPr>
          <p:cNvPr id="3" name="Content Placeholder 2">
            <a:extLst>
              <a:ext uri="{FF2B5EF4-FFF2-40B4-BE49-F238E27FC236}">
                <a16:creationId xmlns:a16="http://schemas.microsoft.com/office/drawing/2014/main" id="{04BDF54E-7E72-495A-8E16-65E5ABF70567}"/>
              </a:ext>
            </a:extLst>
          </p:cNvPr>
          <p:cNvSpPr>
            <a:spLocks noGrp="1"/>
          </p:cNvSpPr>
          <p:nvPr>
            <p:ph idx="1"/>
          </p:nvPr>
        </p:nvSpPr>
        <p:spPr/>
        <p:txBody>
          <a:bodyPr>
            <a:normAutofit/>
          </a:bodyPr>
          <a:lstStyle/>
          <a:p>
            <a:r>
              <a:rPr lang="en-US" dirty="0"/>
              <a:t>Before you begin</a:t>
            </a:r>
          </a:p>
          <a:p>
            <a:pPr lvl="1"/>
            <a:r>
              <a:rPr lang="en-US" dirty="0"/>
              <a:t>Who do you serve?</a:t>
            </a:r>
          </a:p>
          <a:p>
            <a:pPr lvl="2"/>
            <a:r>
              <a:rPr lang="en-US" dirty="0"/>
              <a:t>Demographics of the state/ community</a:t>
            </a:r>
          </a:p>
          <a:p>
            <a:pPr lvl="2"/>
            <a:r>
              <a:rPr lang="en-US" dirty="0"/>
              <a:t>Who’s at the table? Who is not?</a:t>
            </a:r>
          </a:p>
          <a:p>
            <a:pPr lvl="3"/>
            <a:r>
              <a:rPr lang="en-US" dirty="0"/>
              <a:t>“Nothing about us without us”- Ty</a:t>
            </a:r>
          </a:p>
          <a:p>
            <a:pPr marL="457200" lvl="1" indent="0">
              <a:buNone/>
            </a:pPr>
            <a:endParaRPr lang="en-US" dirty="0"/>
          </a:p>
          <a:p>
            <a:pPr lvl="2"/>
            <a:endParaRPr lang="en-US" dirty="0"/>
          </a:p>
        </p:txBody>
      </p:sp>
    </p:spTree>
    <p:custDataLst>
      <p:tags r:id="rId1"/>
    </p:custDataLst>
    <p:extLst>
      <p:ext uri="{BB962C8B-B14F-4D97-AF65-F5344CB8AC3E}">
        <p14:creationId xmlns:p14="http://schemas.microsoft.com/office/powerpoint/2010/main" val="1819799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B1D-319B-49C5-BC72-2E0A908CA3E6}"/>
              </a:ext>
            </a:extLst>
          </p:cNvPr>
          <p:cNvSpPr>
            <a:spLocks noGrp="1"/>
          </p:cNvSpPr>
          <p:nvPr>
            <p:ph type="title"/>
          </p:nvPr>
        </p:nvSpPr>
        <p:spPr/>
        <p:txBody>
          <a:bodyPr>
            <a:normAutofit fontScale="90000"/>
          </a:bodyPr>
          <a:lstStyle/>
          <a:p>
            <a:r>
              <a:rPr lang="en-US" dirty="0"/>
              <a:t>Incorporating Stakeholder Voice</a:t>
            </a:r>
          </a:p>
        </p:txBody>
      </p:sp>
      <p:sp>
        <p:nvSpPr>
          <p:cNvPr id="3" name="Content Placeholder 2">
            <a:extLst>
              <a:ext uri="{FF2B5EF4-FFF2-40B4-BE49-F238E27FC236}">
                <a16:creationId xmlns:a16="http://schemas.microsoft.com/office/drawing/2014/main" id="{04BDF54E-7E72-495A-8E16-65E5ABF70567}"/>
              </a:ext>
            </a:extLst>
          </p:cNvPr>
          <p:cNvSpPr>
            <a:spLocks noGrp="1"/>
          </p:cNvSpPr>
          <p:nvPr>
            <p:ph idx="1"/>
          </p:nvPr>
        </p:nvSpPr>
        <p:spPr/>
        <p:txBody>
          <a:bodyPr>
            <a:normAutofit lnSpcReduction="10000"/>
          </a:bodyPr>
          <a:lstStyle/>
          <a:p>
            <a:r>
              <a:rPr lang="en-US" dirty="0"/>
              <a:t>Before you begin</a:t>
            </a:r>
          </a:p>
          <a:p>
            <a:pPr lvl="1"/>
            <a:r>
              <a:rPr lang="en-US" dirty="0"/>
              <a:t>Identify Barriers</a:t>
            </a:r>
          </a:p>
          <a:p>
            <a:pPr lvl="2"/>
            <a:r>
              <a:rPr lang="en-US" dirty="0"/>
              <a:t>What might be keeping folks away</a:t>
            </a:r>
          </a:p>
          <a:p>
            <a:pPr lvl="3"/>
            <a:r>
              <a:rPr lang="en-US" dirty="0"/>
              <a:t>Cultural barriers (Race, Geographic, Rural/ Urban etc.)</a:t>
            </a:r>
          </a:p>
          <a:p>
            <a:pPr lvl="3"/>
            <a:r>
              <a:rPr lang="en-US" dirty="0"/>
              <a:t>Inclusion/ acceptance/ receptivity(Safe/ welcoming space) </a:t>
            </a:r>
          </a:p>
          <a:p>
            <a:pPr lvl="3"/>
            <a:r>
              <a:rPr lang="en-US" dirty="0"/>
              <a:t>Information( Can I receive it? Understand it?)</a:t>
            </a:r>
          </a:p>
          <a:p>
            <a:pPr lvl="3"/>
            <a:r>
              <a:rPr lang="en-US" dirty="0"/>
              <a:t>Authenticity( Do my behaviors match my words) </a:t>
            </a:r>
          </a:p>
          <a:p>
            <a:pPr lvl="2"/>
            <a:r>
              <a:rPr lang="en-US" dirty="0"/>
              <a:t>What fears might be keeping us closed</a:t>
            </a:r>
          </a:p>
          <a:p>
            <a:pPr lvl="3"/>
            <a:r>
              <a:rPr lang="en-US" dirty="0"/>
              <a:t>Fear of being wrong</a:t>
            </a:r>
          </a:p>
          <a:p>
            <a:pPr lvl="3"/>
            <a:r>
              <a:rPr lang="en-US" dirty="0"/>
              <a:t>Fear of being challenged</a:t>
            </a:r>
          </a:p>
          <a:p>
            <a:pPr lvl="3"/>
            <a:r>
              <a:rPr lang="en-US" dirty="0"/>
              <a:t>Fear of discomfort</a:t>
            </a:r>
          </a:p>
          <a:p>
            <a:pPr marL="457200" lvl="1" indent="0">
              <a:buNone/>
            </a:pPr>
            <a:endParaRPr lang="en-US" dirty="0"/>
          </a:p>
          <a:p>
            <a:pPr lvl="2"/>
            <a:endParaRPr lang="en-US" dirty="0"/>
          </a:p>
        </p:txBody>
      </p:sp>
    </p:spTree>
    <p:custDataLst>
      <p:tags r:id="rId1"/>
    </p:custDataLst>
    <p:extLst>
      <p:ext uri="{BB962C8B-B14F-4D97-AF65-F5344CB8AC3E}">
        <p14:creationId xmlns:p14="http://schemas.microsoft.com/office/powerpoint/2010/main" val="3369084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B1D-319B-49C5-BC72-2E0A908CA3E6}"/>
              </a:ext>
            </a:extLst>
          </p:cNvPr>
          <p:cNvSpPr>
            <a:spLocks noGrp="1"/>
          </p:cNvSpPr>
          <p:nvPr>
            <p:ph type="title"/>
          </p:nvPr>
        </p:nvSpPr>
        <p:spPr/>
        <p:txBody>
          <a:bodyPr>
            <a:normAutofit fontScale="90000"/>
          </a:bodyPr>
          <a:lstStyle/>
          <a:p>
            <a:r>
              <a:rPr lang="en-US" dirty="0"/>
              <a:t>Incorporating Stakeholder Voice</a:t>
            </a:r>
          </a:p>
        </p:txBody>
      </p:sp>
      <p:sp>
        <p:nvSpPr>
          <p:cNvPr id="3" name="Content Placeholder 2">
            <a:extLst>
              <a:ext uri="{FF2B5EF4-FFF2-40B4-BE49-F238E27FC236}">
                <a16:creationId xmlns:a16="http://schemas.microsoft.com/office/drawing/2014/main" id="{04BDF54E-7E72-495A-8E16-65E5ABF70567}"/>
              </a:ext>
            </a:extLst>
          </p:cNvPr>
          <p:cNvSpPr>
            <a:spLocks noGrp="1"/>
          </p:cNvSpPr>
          <p:nvPr>
            <p:ph idx="1"/>
          </p:nvPr>
        </p:nvSpPr>
        <p:spPr/>
        <p:txBody>
          <a:bodyPr>
            <a:normAutofit/>
          </a:bodyPr>
          <a:lstStyle/>
          <a:p>
            <a:r>
              <a:rPr lang="en-US" dirty="0"/>
              <a:t>Before you begin</a:t>
            </a:r>
          </a:p>
          <a:p>
            <a:pPr lvl="1"/>
            <a:r>
              <a:rPr lang="en-US" dirty="0"/>
              <a:t>Identify champions</a:t>
            </a:r>
          </a:p>
          <a:p>
            <a:pPr lvl="2"/>
            <a:r>
              <a:rPr lang="en-US" dirty="0"/>
              <a:t>Individuals</a:t>
            </a:r>
          </a:p>
          <a:p>
            <a:pPr lvl="3"/>
            <a:r>
              <a:rPr lang="en-US" dirty="0"/>
              <a:t>Parent, staff, students who can bring other along “vouch” </a:t>
            </a:r>
          </a:p>
          <a:p>
            <a:pPr lvl="2"/>
            <a:r>
              <a:rPr lang="en-US" dirty="0"/>
              <a:t>Trusted community leaders</a:t>
            </a:r>
          </a:p>
          <a:p>
            <a:pPr lvl="3"/>
            <a:r>
              <a:rPr lang="en-US" dirty="0"/>
              <a:t>Churches, advocate groups, diverse education leaders universities, student groups</a:t>
            </a:r>
          </a:p>
          <a:p>
            <a:pPr lvl="1"/>
            <a:endParaRPr lang="en-US" dirty="0"/>
          </a:p>
          <a:p>
            <a:pPr lvl="2"/>
            <a:endParaRPr lang="en-US" dirty="0"/>
          </a:p>
        </p:txBody>
      </p:sp>
    </p:spTree>
    <p:custDataLst>
      <p:tags r:id="rId1"/>
    </p:custDataLst>
    <p:extLst>
      <p:ext uri="{BB962C8B-B14F-4D97-AF65-F5344CB8AC3E}">
        <p14:creationId xmlns:p14="http://schemas.microsoft.com/office/powerpoint/2010/main" val="3352965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a:bodyPr>
          <a:lstStyle/>
          <a:p>
            <a:r>
              <a:rPr lang="en-US" dirty="0"/>
              <a:t>Roles and Responsibilities: School Boards vs. Associations</a:t>
            </a:r>
          </a:p>
          <a:p>
            <a:r>
              <a:rPr lang="en-US" dirty="0"/>
              <a:t>Who are our stakeholders?</a:t>
            </a:r>
          </a:p>
          <a:p>
            <a:r>
              <a:rPr lang="en-US" dirty="0"/>
              <a:t>Why is stakeholder voice important?</a:t>
            </a:r>
          </a:p>
          <a:p>
            <a:r>
              <a:rPr lang="en-US" dirty="0"/>
              <a:t>What is the association’s role? </a:t>
            </a:r>
          </a:p>
          <a:p>
            <a:r>
              <a:rPr lang="en-US" dirty="0"/>
              <a:t>When and where is stakeholder voice appropriate?</a:t>
            </a:r>
          </a:p>
          <a:p>
            <a:r>
              <a:rPr lang="en-US" dirty="0"/>
              <a:t>How can we help?</a:t>
            </a:r>
          </a:p>
          <a:p>
            <a:pPr marL="0" indent="0">
              <a:buNone/>
            </a:pPr>
            <a:endParaRPr lang="en-US" dirty="0"/>
          </a:p>
          <a:p>
            <a:pPr marL="0" indent="0">
              <a:buNone/>
            </a:pPr>
            <a:endParaRPr lang="en-US" dirty="0"/>
          </a:p>
          <a:p>
            <a:endParaRPr lang="en-US" dirty="0"/>
          </a:p>
        </p:txBody>
      </p:sp>
    </p:spTree>
    <p:custDataLst>
      <p:tags r:id="rId1"/>
    </p:custDataLst>
    <p:extLst>
      <p:ext uri="{BB962C8B-B14F-4D97-AF65-F5344CB8AC3E}">
        <p14:creationId xmlns:p14="http://schemas.microsoft.com/office/powerpoint/2010/main" val="1653602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B1D-319B-49C5-BC72-2E0A908CA3E6}"/>
              </a:ext>
            </a:extLst>
          </p:cNvPr>
          <p:cNvSpPr>
            <a:spLocks noGrp="1"/>
          </p:cNvSpPr>
          <p:nvPr>
            <p:ph type="title"/>
          </p:nvPr>
        </p:nvSpPr>
        <p:spPr/>
        <p:txBody>
          <a:bodyPr>
            <a:normAutofit fontScale="90000"/>
          </a:bodyPr>
          <a:lstStyle/>
          <a:p>
            <a:r>
              <a:rPr lang="en-US" dirty="0"/>
              <a:t>Incorporating Stakeholder Voice</a:t>
            </a:r>
          </a:p>
        </p:txBody>
      </p:sp>
      <p:sp>
        <p:nvSpPr>
          <p:cNvPr id="3" name="Content Placeholder 2">
            <a:extLst>
              <a:ext uri="{FF2B5EF4-FFF2-40B4-BE49-F238E27FC236}">
                <a16:creationId xmlns:a16="http://schemas.microsoft.com/office/drawing/2014/main" id="{04BDF54E-7E72-495A-8E16-65E5ABF70567}"/>
              </a:ext>
            </a:extLst>
          </p:cNvPr>
          <p:cNvSpPr>
            <a:spLocks noGrp="1"/>
          </p:cNvSpPr>
          <p:nvPr>
            <p:ph idx="1"/>
          </p:nvPr>
        </p:nvSpPr>
        <p:spPr/>
        <p:txBody>
          <a:bodyPr>
            <a:normAutofit/>
          </a:bodyPr>
          <a:lstStyle/>
          <a:p>
            <a:r>
              <a:rPr lang="en-US" dirty="0"/>
              <a:t>Choose your tool carefully</a:t>
            </a:r>
          </a:p>
          <a:p>
            <a:pPr lvl="1"/>
            <a:r>
              <a:rPr lang="en-US" dirty="0"/>
              <a:t>Surveys</a:t>
            </a:r>
          </a:p>
          <a:p>
            <a:pPr lvl="2"/>
            <a:r>
              <a:rPr lang="en-US" dirty="0"/>
              <a:t>Pros</a:t>
            </a:r>
          </a:p>
          <a:p>
            <a:pPr lvl="3"/>
            <a:r>
              <a:rPr lang="en-US" dirty="0"/>
              <a:t>Quick &amp; Easy (sort of)</a:t>
            </a:r>
          </a:p>
          <a:p>
            <a:pPr lvl="3"/>
            <a:r>
              <a:rPr lang="en-US" dirty="0"/>
              <a:t>Quantity</a:t>
            </a:r>
          </a:p>
          <a:p>
            <a:pPr lvl="3"/>
            <a:r>
              <a:rPr lang="en-US" dirty="0"/>
              <a:t>Less coordination </a:t>
            </a:r>
          </a:p>
          <a:p>
            <a:pPr lvl="2"/>
            <a:r>
              <a:rPr lang="en-US" dirty="0"/>
              <a:t>Cons</a:t>
            </a:r>
          </a:p>
          <a:p>
            <a:pPr lvl="3"/>
            <a:r>
              <a:rPr lang="en-US" dirty="0"/>
              <a:t>Highly public</a:t>
            </a:r>
          </a:p>
          <a:p>
            <a:pPr lvl="3"/>
            <a:r>
              <a:rPr lang="en-US" dirty="0"/>
              <a:t>Quality of information</a:t>
            </a:r>
          </a:p>
          <a:p>
            <a:pPr lvl="3"/>
            <a:r>
              <a:rPr lang="en-US" dirty="0"/>
              <a:t>Response rate varies</a:t>
            </a:r>
          </a:p>
        </p:txBody>
      </p:sp>
    </p:spTree>
    <p:custDataLst>
      <p:tags r:id="rId1"/>
    </p:custDataLst>
    <p:extLst>
      <p:ext uri="{BB962C8B-B14F-4D97-AF65-F5344CB8AC3E}">
        <p14:creationId xmlns:p14="http://schemas.microsoft.com/office/powerpoint/2010/main" val="1027464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B1D-319B-49C5-BC72-2E0A908CA3E6}"/>
              </a:ext>
            </a:extLst>
          </p:cNvPr>
          <p:cNvSpPr>
            <a:spLocks noGrp="1"/>
          </p:cNvSpPr>
          <p:nvPr>
            <p:ph type="title"/>
          </p:nvPr>
        </p:nvSpPr>
        <p:spPr/>
        <p:txBody>
          <a:bodyPr>
            <a:normAutofit fontScale="90000"/>
          </a:bodyPr>
          <a:lstStyle/>
          <a:p>
            <a:r>
              <a:rPr lang="en-US" dirty="0"/>
              <a:t>Incorporating Stakeholder Voice</a:t>
            </a:r>
          </a:p>
        </p:txBody>
      </p:sp>
      <p:sp>
        <p:nvSpPr>
          <p:cNvPr id="3" name="Content Placeholder 2">
            <a:extLst>
              <a:ext uri="{FF2B5EF4-FFF2-40B4-BE49-F238E27FC236}">
                <a16:creationId xmlns:a16="http://schemas.microsoft.com/office/drawing/2014/main" id="{04BDF54E-7E72-495A-8E16-65E5ABF70567}"/>
              </a:ext>
            </a:extLst>
          </p:cNvPr>
          <p:cNvSpPr>
            <a:spLocks noGrp="1"/>
          </p:cNvSpPr>
          <p:nvPr>
            <p:ph idx="1"/>
          </p:nvPr>
        </p:nvSpPr>
        <p:spPr/>
        <p:txBody>
          <a:bodyPr>
            <a:normAutofit lnSpcReduction="10000"/>
          </a:bodyPr>
          <a:lstStyle/>
          <a:p>
            <a:r>
              <a:rPr lang="en-US" dirty="0"/>
              <a:t>How- Choose your tool carefully</a:t>
            </a:r>
          </a:p>
          <a:p>
            <a:pPr lvl="1"/>
            <a:r>
              <a:rPr lang="en-US" dirty="0"/>
              <a:t>Focus groups/ Committees</a:t>
            </a:r>
          </a:p>
          <a:p>
            <a:pPr lvl="2"/>
            <a:r>
              <a:rPr lang="en-US" dirty="0"/>
              <a:t>Pros</a:t>
            </a:r>
          </a:p>
          <a:p>
            <a:pPr lvl="3"/>
            <a:r>
              <a:rPr lang="en-US" dirty="0"/>
              <a:t>Real time Q &amp; A</a:t>
            </a:r>
          </a:p>
          <a:p>
            <a:pPr lvl="3"/>
            <a:r>
              <a:rPr lang="en-US" dirty="0"/>
              <a:t>More insights</a:t>
            </a:r>
          </a:p>
          <a:p>
            <a:pPr lvl="3"/>
            <a:r>
              <a:rPr lang="en-US" dirty="0"/>
              <a:t>some coordination </a:t>
            </a:r>
          </a:p>
          <a:p>
            <a:pPr lvl="3"/>
            <a:r>
              <a:rPr lang="en-US" dirty="0"/>
              <a:t>True buy-in</a:t>
            </a:r>
          </a:p>
          <a:p>
            <a:pPr lvl="2"/>
            <a:r>
              <a:rPr lang="en-US" dirty="0"/>
              <a:t>Cons</a:t>
            </a:r>
          </a:p>
          <a:p>
            <a:pPr lvl="3"/>
            <a:r>
              <a:rPr lang="en-US" dirty="0"/>
              <a:t>Get off track</a:t>
            </a:r>
          </a:p>
          <a:p>
            <a:pPr lvl="3"/>
            <a:r>
              <a:rPr lang="en-US" dirty="0"/>
              <a:t>Lack of representation</a:t>
            </a:r>
          </a:p>
          <a:p>
            <a:pPr lvl="3"/>
            <a:r>
              <a:rPr lang="en-US" dirty="0"/>
              <a:t>High expectations</a:t>
            </a:r>
          </a:p>
          <a:p>
            <a:pPr marL="1371600" lvl="3" indent="0">
              <a:buNone/>
            </a:pPr>
            <a:endParaRPr lang="en-US" dirty="0"/>
          </a:p>
        </p:txBody>
      </p:sp>
    </p:spTree>
    <p:custDataLst>
      <p:tags r:id="rId1"/>
    </p:custDataLst>
    <p:extLst>
      <p:ext uri="{BB962C8B-B14F-4D97-AF65-F5344CB8AC3E}">
        <p14:creationId xmlns:p14="http://schemas.microsoft.com/office/powerpoint/2010/main" val="2812600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B1D-319B-49C5-BC72-2E0A908CA3E6}"/>
              </a:ext>
            </a:extLst>
          </p:cNvPr>
          <p:cNvSpPr>
            <a:spLocks noGrp="1"/>
          </p:cNvSpPr>
          <p:nvPr>
            <p:ph type="title"/>
          </p:nvPr>
        </p:nvSpPr>
        <p:spPr/>
        <p:txBody>
          <a:bodyPr>
            <a:normAutofit/>
          </a:bodyPr>
          <a:lstStyle/>
          <a:p>
            <a:r>
              <a:rPr lang="en-US" dirty="0"/>
              <a:t>What Associations Can Do</a:t>
            </a:r>
          </a:p>
        </p:txBody>
      </p:sp>
      <p:sp>
        <p:nvSpPr>
          <p:cNvPr id="3" name="Content Placeholder 2">
            <a:extLst>
              <a:ext uri="{FF2B5EF4-FFF2-40B4-BE49-F238E27FC236}">
                <a16:creationId xmlns:a16="http://schemas.microsoft.com/office/drawing/2014/main" id="{04BDF54E-7E72-495A-8E16-65E5ABF70567}"/>
              </a:ext>
            </a:extLst>
          </p:cNvPr>
          <p:cNvSpPr>
            <a:spLocks noGrp="1"/>
          </p:cNvSpPr>
          <p:nvPr>
            <p:ph idx="1"/>
          </p:nvPr>
        </p:nvSpPr>
        <p:spPr/>
        <p:txBody>
          <a:bodyPr>
            <a:normAutofit lnSpcReduction="10000"/>
          </a:bodyPr>
          <a:lstStyle/>
          <a:p>
            <a:r>
              <a:rPr lang="en-US" dirty="0"/>
              <a:t>Remember, association members are owners and customers</a:t>
            </a:r>
          </a:p>
          <a:p>
            <a:r>
              <a:rPr lang="en-US" dirty="0"/>
              <a:t>Ask, how can boards better serve communities</a:t>
            </a:r>
          </a:p>
          <a:p>
            <a:r>
              <a:rPr lang="en-US" dirty="0"/>
              <a:t>Utilize internal resources- find new products</a:t>
            </a:r>
          </a:p>
          <a:p>
            <a:r>
              <a:rPr lang="en-US" dirty="0"/>
              <a:t>Build partnership and collect resources</a:t>
            </a:r>
          </a:p>
          <a:p>
            <a:r>
              <a:rPr lang="en-US" dirty="0"/>
              <a:t>Promote content that demonstrate successful use of stakeholder voice </a:t>
            </a:r>
          </a:p>
          <a:p>
            <a:endParaRPr lang="en-US" dirty="0"/>
          </a:p>
          <a:p>
            <a:pPr marL="1371600" lvl="3" indent="0">
              <a:buNone/>
            </a:pPr>
            <a:endParaRPr lang="en-US" dirty="0"/>
          </a:p>
        </p:txBody>
      </p:sp>
    </p:spTree>
    <p:custDataLst>
      <p:tags r:id="rId1"/>
    </p:custDataLst>
    <p:extLst>
      <p:ext uri="{BB962C8B-B14F-4D97-AF65-F5344CB8AC3E}">
        <p14:creationId xmlns:p14="http://schemas.microsoft.com/office/powerpoint/2010/main" val="3427003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37004D-BC7E-4614-98FD-1E06BE2FADC0}"/>
              </a:ext>
            </a:extLst>
          </p:cNvPr>
          <p:cNvSpPr txBox="1"/>
          <p:nvPr/>
        </p:nvSpPr>
        <p:spPr>
          <a:xfrm>
            <a:off x="990600" y="2895600"/>
            <a:ext cx="6705600" cy="830997"/>
          </a:xfrm>
          <a:prstGeom prst="rect">
            <a:avLst/>
          </a:prstGeom>
          <a:noFill/>
        </p:spPr>
        <p:txBody>
          <a:bodyPr wrap="square" rtlCol="0">
            <a:spAutoFit/>
          </a:bodyPr>
          <a:lstStyle/>
          <a:p>
            <a:pPr algn="ctr"/>
            <a:r>
              <a:rPr lang="en-US" sz="4800" dirty="0"/>
              <a:t>Questions?</a:t>
            </a:r>
          </a:p>
        </p:txBody>
      </p:sp>
    </p:spTree>
    <p:custDataLst>
      <p:tags r:id="rId1"/>
    </p:custDataLst>
    <p:extLst>
      <p:ext uri="{BB962C8B-B14F-4D97-AF65-F5344CB8AC3E}">
        <p14:creationId xmlns:p14="http://schemas.microsoft.com/office/powerpoint/2010/main" val="246146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3DA45-029D-4F85-BD85-FEDBBC729667}"/>
              </a:ext>
            </a:extLst>
          </p:cNvPr>
          <p:cNvSpPr>
            <a:spLocks noGrp="1"/>
          </p:cNvSpPr>
          <p:nvPr>
            <p:ph type="title"/>
          </p:nvPr>
        </p:nvSpPr>
        <p:spPr/>
        <p:txBody>
          <a:bodyPr/>
          <a:lstStyle/>
          <a:p>
            <a:r>
              <a:rPr lang="en-US" dirty="0"/>
              <a:t>Roles &amp; Responsibilities </a:t>
            </a:r>
          </a:p>
        </p:txBody>
      </p:sp>
      <p:sp>
        <p:nvSpPr>
          <p:cNvPr id="3" name="Text Placeholder 2">
            <a:extLst>
              <a:ext uri="{FF2B5EF4-FFF2-40B4-BE49-F238E27FC236}">
                <a16:creationId xmlns:a16="http://schemas.microsoft.com/office/drawing/2014/main" id="{CD4E5C8E-37B4-4F57-8043-9584B42F69C2}"/>
              </a:ext>
            </a:extLst>
          </p:cNvPr>
          <p:cNvSpPr>
            <a:spLocks noGrp="1"/>
          </p:cNvSpPr>
          <p:nvPr>
            <p:ph type="body" idx="1"/>
          </p:nvPr>
        </p:nvSpPr>
        <p:spPr>
          <a:xfrm>
            <a:off x="468086" y="1312126"/>
            <a:ext cx="4040188" cy="639762"/>
          </a:xfrm>
          <a:ln w="12700">
            <a:solidFill>
              <a:srgbClr val="FE9129"/>
            </a:solidFill>
          </a:ln>
        </p:spPr>
        <p:txBody>
          <a:bodyPr>
            <a:normAutofit fontScale="92500"/>
          </a:bodyPr>
          <a:lstStyle/>
          <a:p>
            <a:r>
              <a:rPr lang="en-US" dirty="0"/>
              <a:t>School Board Associations</a:t>
            </a:r>
          </a:p>
        </p:txBody>
      </p:sp>
      <p:sp>
        <p:nvSpPr>
          <p:cNvPr id="4" name="Content Placeholder 3">
            <a:extLst>
              <a:ext uri="{FF2B5EF4-FFF2-40B4-BE49-F238E27FC236}">
                <a16:creationId xmlns:a16="http://schemas.microsoft.com/office/drawing/2014/main" id="{403241AB-CBA2-438B-ABF8-84353C31C54E}"/>
              </a:ext>
            </a:extLst>
          </p:cNvPr>
          <p:cNvSpPr>
            <a:spLocks noGrp="1"/>
          </p:cNvSpPr>
          <p:nvPr>
            <p:ph sz="half" idx="2"/>
          </p:nvPr>
        </p:nvSpPr>
        <p:spPr>
          <a:xfrm>
            <a:off x="457200" y="2042318"/>
            <a:ext cx="4040188" cy="4083846"/>
          </a:xfrm>
          <a:ln>
            <a:solidFill>
              <a:srgbClr val="FE9129"/>
            </a:solidFill>
          </a:ln>
        </p:spPr>
        <p:txBody>
          <a:bodyPr>
            <a:normAutofit/>
          </a:bodyPr>
          <a:lstStyle/>
          <a:p>
            <a:r>
              <a:rPr lang="en-US" dirty="0"/>
              <a:t>Provide training, guidance and support</a:t>
            </a:r>
          </a:p>
          <a:p>
            <a:endParaRPr lang="en-US" dirty="0"/>
          </a:p>
          <a:p>
            <a:r>
              <a:rPr lang="en-US" dirty="0"/>
              <a:t>Purpose: To have strong boards and board leaders who are:</a:t>
            </a:r>
          </a:p>
          <a:p>
            <a:pPr lvl="1"/>
            <a:r>
              <a:rPr lang="en-US" dirty="0"/>
              <a:t>Informed</a:t>
            </a:r>
          </a:p>
          <a:p>
            <a:pPr lvl="1"/>
            <a:r>
              <a:rPr lang="en-US" dirty="0"/>
              <a:t>Advocates</a:t>
            </a:r>
          </a:p>
          <a:p>
            <a:pPr lvl="1"/>
            <a:r>
              <a:rPr lang="en-US" dirty="0"/>
              <a:t>Focused on student success</a:t>
            </a:r>
          </a:p>
          <a:p>
            <a:pPr marL="0" indent="0">
              <a:buNone/>
            </a:pPr>
            <a:endParaRPr lang="en-US" dirty="0"/>
          </a:p>
        </p:txBody>
      </p:sp>
      <p:sp>
        <p:nvSpPr>
          <p:cNvPr id="5" name="Text Placeholder 4">
            <a:extLst>
              <a:ext uri="{FF2B5EF4-FFF2-40B4-BE49-F238E27FC236}">
                <a16:creationId xmlns:a16="http://schemas.microsoft.com/office/drawing/2014/main" id="{41D87A06-FDCD-47A6-A718-121953E16583}"/>
              </a:ext>
            </a:extLst>
          </p:cNvPr>
          <p:cNvSpPr>
            <a:spLocks noGrp="1"/>
          </p:cNvSpPr>
          <p:nvPr>
            <p:ph type="body" sz="quarter" idx="3"/>
          </p:nvPr>
        </p:nvSpPr>
        <p:spPr>
          <a:xfrm>
            <a:off x="4645024" y="1295400"/>
            <a:ext cx="4041775" cy="639762"/>
          </a:xfrm>
          <a:ln>
            <a:solidFill>
              <a:srgbClr val="FE9129"/>
            </a:solidFill>
          </a:ln>
        </p:spPr>
        <p:txBody>
          <a:bodyPr/>
          <a:lstStyle/>
          <a:p>
            <a:r>
              <a:rPr lang="en-US" dirty="0"/>
              <a:t>School Boards</a:t>
            </a:r>
          </a:p>
        </p:txBody>
      </p:sp>
      <p:sp>
        <p:nvSpPr>
          <p:cNvPr id="6" name="Content Placeholder 5">
            <a:extLst>
              <a:ext uri="{FF2B5EF4-FFF2-40B4-BE49-F238E27FC236}">
                <a16:creationId xmlns:a16="http://schemas.microsoft.com/office/drawing/2014/main" id="{EAF8610C-9687-483A-8D9E-30A1CC5CC444}"/>
              </a:ext>
            </a:extLst>
          </p:cNvPr>
          <p:cNvSpPr>
            <a:spLocks noGrp="1"/>
          </p:cNvSpPr>
          <p:nvPr>
            <p:ph sz="quarter" idx="4"/>
          </p:nvPr>
        </p:nvSpPr>
        <p:spPr>
          <a:xfrm>
            <a:off x="4645025" y="2042317"/>
            <a:ext cx="4041775" cy="4083845"/>
          </a:xfrm>
          <a:ln>
            <a:solidFill>
              <a:srgbClr val="FE9129"/>
            </a:solidFill>
          </a:ln>
        </p:spPr>
        <p:txBody>
          <a:bodyPr>
            <a:normAutofit lnSpcReduction="10000"/>
          </a:bodyPr>
          <a:lstStyle/>
          <a:p>
            <a:r>
              <a:rPr lang="en-US" dirty="0"/>
              <a:t>Provide direction, insight, accountability</a:t>
            </a:r>
          </a:p>
          <a:p>
            <a:pPr marL="0" indent="0">
              <a:buNone/>
            </a:pPr>
            <a:endParaRPr lang="en-US" dirty="0"/>
          </a:p>
          <a:p>
            <a:r>
              <a:rPr lang="en-US" dirty="0"/>
              <a:t>Purpose: To satisfy public interest of effective school system</a:t>
            </a:r>
          </a:p>
          <a:p>
            <a:pPr lvl="1"/>
            <a:r>
              <a:rPr lang="en-US" dirty="0"/>
              <a:t>Student achievement (Academics)</a:t>
            </a:r>
          </a:p>
          <a:p>
            <a:pPr lvl="1"/>
            <a:r>
              <a:rPr lang="en-US" dirty="0"/>
              <a:t>Well-rounded (Social skills)</a:t>
            </a:r>
          </a:p>
          <a:p>
            <a:pPr lvl="1"/>
            <a:r>
              <a:rPr lang="en-US" dirty="0"/>
              <a:t>Contributing citizens (….and beyond)</a:t>
            </a:r>
          </a:p>
          <a:p>
            <a:pPr lvl="1"/>
            <a:endParaRPr lang="en-US" dirty="0"/>
          </a:p>
        </p:txBody>
      </p:sp>
    </p:spTree>
    <p:custDataLst>
      <p:tags r:id="rId1"/>
    </p:custDataLst>
    <p:extLst>
      <p:ext uri="{BB962C8B-B14F-4D97-AF65-F5344CB8AC3E}">
        <p14:creationId xmlns:p14="http://schemas.microsoft.com/office/powerpoint/2010/main" val="110069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77CF6-4FAC-4979-8D39-953959C6EFEA}"/>
              </a:ext>
            </a:extLst>
          </p:cNvPr>
          <p:cNvSpPr>
            <a:spLocks noGrp="1"/>
          </p:cNvSpPr>
          <p:nvPr>
            <p:ph type="title"/>
          </p:nvPr>
        </p:nvSpPr>
        <p:spPr/>
        <p:txBody>
          <a:bodyPr/>
          <a:lstStyle/>
          <a:p>
            <a:r>
              <a:rPr lang="en-US" dirty="0"/>
              <a:t>Roles &amp; Responsibilities </a:t>
            </a:r>
          </a:p>
        </p:txBody>
      </p:sp>
      <p:pic>
        <p:nvPicPr>
          <p:cNvPr id="4104" name="Picture 8" descr="Image result for Im in charge">
            <a:extLst>
              <a:ext uri="{FF2B5EF4-FFF2-40B4-BE49-F238E27FC236}">
                <a16:creationId xmlns:a16="http://schemas.microsoft.com/office/drawing/2014/main" id="{D6EE5ADA-6151-47A3-BB88-5D9A931EC4B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828796"/>
            <a:ext cx="3933825" cy="39338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Image result for servant leadership">
            <a:extLst>
              <a:ext uri="{FF2B5EF4-FFF2-40B4-BE49-F238E27FC236}">
                <a16:creationId xmlns:a16="http://schemas.microsoft.com/office/drawing/2014/main" id="{F1AD5B80-5FAA-4B57-870E-095C6F92B0F2}"/>
              </a:ext>
            </a:extLst>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5367389" y="1532728"/>
            <a:ext cx="3395611" cy="4525963"/>
          </a:xfrm>
          <a:prstGeom prst="rect">
            <a:avLst/>
          </a:prstGeom>
          <a:noFill/>
          <a:extLst>
            <a:ext uri="{909E8E84-426E-40DD-AFC4-6F175D3DCCD1}">
              <a14:hiddenFill xmlns:a14="http://schemas.microsoft.com/office/drawing/2010/main">
                <a:solidFill>
                  <a:srgbClr val="FFFFFF"/>
                </a:solidFill>
              </a14:hiddenFill>
            </a:ext>
          </a:extLst>
        </p:spPr>
      </p:pic>
      <p:sp>
        <p:nvSpPr>
          <p:cNvPr id="11" name="Arrow: Right 10">
            <a:extLst>
              <a:ext uri="{FF2B5EF4-FFF2-40B4-BE49-F238E27FC236}">
                <a16:creationId xmlns:a16="http://schemas.microsoft.com/office/drawing/2014/main" id="{E91CD1CE-0D79-4FEF-9DC5-FFAF0CE47E6B}"/>
              </a:ext>
            </a:extLst>
          </p:cNvPr>
          <p:cNvSpPr/>
          <p:nvPr/>
        </p:nvSpPr>
        <p:spPr>
          <a:xfrm>
            <a:off x="4238625" y="3276600"/>
            <a:ext cx="1019175" cy="8382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9351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p:txBody>
          <a:bodyPr/>
          <a:lstStyle/>
          <a:p>
            <a:r>
              <a:rPr lang="en-US" dirty="0"/>
              <a:t>Roles &amp; Responsibilities </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a:xfrm>
            <a:off x="1219200" y="1600200"/>
            <a:ext cx="7467600" cy="3124199"/>
          </a:xfrm>
        </p:spPr>
        <p:txBody>
          <a:bodyPr>
            <a:normAutofit/>
          </a:bodyPr>
          <a:lstStyle/>
          <a:p>
            <a:pPr marL="0" indent="0">
              <a:buNone/>
            </a:pPr>
            <a:r>
              <a:rPr lang="en-US" sz="2400" i="1" dirty="0"/>
              <a:t>“</a:t>
            </a:r>
            <a:r>
              <a:rPr lang="en-US" sz="2000" i="1" dirty="0"/>
              <a:t>A servant-leader focuses primarily on the growth and well-being of people and the communities to which they belong. While traditional leadership generally involves the accumulation and exercise of power by one at the “top of the pyramid,” servant leadership is different. The servant-leader shares power, puts the needs of others first and helps people develop and perform as highly as possible”.</a:t>
            </a:r>
          </a:p>
          <a:p>
            <a:pPr marL="0" indent="0">
              <a:buNone/>
            </a:pPr>
            <a:r>
              <a:rPr lang="en-US" sz="2000" i="1" dirty="0"/>
              <a:t>	- Robert k . Greenleaf Center for Servant Leadership</a:t>
            </a:r>
          </a:p>
        </p:txBody>
      </p:sp>
      <p:pic>
        <p:nvPicPr>
          <p:cNvPr id="2050" name="Picture 2" descr="Image result for servant leadership">
            <a:extLst>
              <a:ext uri="{FF2B5EF4-FFF2-40B4-BE49-F238E27FC236}">
                <a16:creationId xmlns:a16="http://schemas.microsoft.com/office/drawing/2014/main" id="{4D5935E1-ADEB-45A4-906C-8889939D0F5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0588" y="3488418"/>
            <a:ext cx="4701702" cy="276225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912318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p:txBody>
          <a:bodyPr/>
          <a:lstStyle/>
          <a:p>
            <a:r>
              <a:rPr lang="en-US" dirty="0"/>
              <a:t>Roles &amp; Responsibilities </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a:bodyPr>
          <a:lstStyle/>
          <a:p>
            <a:pPr marL="0" indent="0">
              <a:buNone/>
            </a:pPr>
            <a:r>
              <a:rPr lang="en-US" sz="2400" i="1" dirty="0">
                <a:solidFill>
                  <a:schemeClr val="bg1">
                    <a:lumMod val="75000"/>
                  </a:schemeClr>
                </a:solidFill>
              </a:rPr>
              <a:t>“</a:t>
            </a:r>
            <a:r>
              <a:rPr lang="en-US" sz="2400" i="1" dirty="0">
                <a:highlight>
                  <a:srgbClr val="FFFF00"/>
                </a:highlight>
              </a:rPr>
              <a:t>A servant-leader focuses primarily on the growth and well-being of people and the communities to which they belong</a:t>
            </a:r>
            <a:r>
              <a:rPr lang="en-US" sz="2400" i="1" dirty="0">
                <a:solidFill>
                  <a:schemeClr val="bg1">
                    <a:lumMod val="75000"/>
                  </a:schemeClr>
                </a:solidFill>
              </a:rPr>
              <a:t>. While traditional leadership generally involves the accumulation and exercise of power by one at the “top of the pyramid,” servant leadership is different. The servant-leader shares power, puts the needs of others first and helps people develop and perform as highly as possible”.</a:t>
            </a:r>
          </a:p>
          <a:p>
            <a:pPr marL="0" indent="0">
              <a:buNone/>
            </a:pPr>
            <a:r>
              <a:rPr lang="en-US" sz="2400" i="1" dirty="0"/>
              <a:t>- Robert k . Greenleaf Center for Servant Leadership</a:t>
            </a:r>
          </a:p>
        </p:txBody>
      </p:sp>
    </p:spTree>
    <p:custDataLst>
      <p:tags r:id="rId1"/>
    </p:custDataLst>
    <p:extLst>
      <p:ext uri="{BB962C8B-B14F-4D97-AF65-F5344CB8AC3E}">
        <p14:creationId xmlns:p14="http://schemas.microsoft.com/office/powerpoint/2010/main" val="3804140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p:txBody>
          <a:bodyPr/>
          <a:lstStyle/>
          <a:p>
            <a:r>
              <a:rPr lang="en-US" dirty="0"/>
              <a:t>Roles &amp; Responsibilities </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a:bodyPr>
          <a:lstStyle/>
          <a:p>
            <a:pPr marL="0" indent="0">
              <a:buNone/>
            </a:pPr>
            <a:r>
              <a:rPr lang="en-US" sz="2400" i="1" dirty="0">
                <a:solidFill>
                  <a:schemeClr val="bg1">
                    <a:lumMod val="75000"/>
                  </a:schemeClr>
                </a:solidFill>
              </a:rPr>
              <a:t>“A servant-leader focuses primarily on the growth and well-being of people and the communities to which they belong. While traditional leadership generally involves the accumulation and exercise of power by one at the “top of the pyramid,” servant leadership is different. </a:t>
            </a:r>
            <a:r>
              <a:rPr lang="en-US" sz="2400" i="1" dirty="0">
                <a:highlight>
                  <a:srgbClr val="FFFF00"/>
                </a:highlight>
              </a:rPr>
              <a:t>The servant-leader </a:t>
            </a:r>
            <a:r>
              <a:rPr lang="en-US" sz="2400" b="1" i="1" dirty="0">
                <a:highlight>
                  <a:srgbClr val="FFFF00"/>
                </a:highlight>
              </a:rPr>
              <a:t>shares power</a:t>
            </a:r>
            <a:r>
              <a:rPr lang="en-US" sz="2400" i="1" dirty="0">
                <a:highlight>
                  <a:srgbClr val="FFFF00"/>
                </a:highlight>
              </a:rPr>
              <a:t>, puts the needs of </a:t>
            </a:r>
            <a:r>
              <a:rPr lang="en-US" sz="2400" b="1" i="1" dirty="0">
                <a:highlight>
                  <a:srgbClr val="FFFF00"/>
                </a:highlight>
              </a:rPr>
              <a:t>others first </a:t>
            </a:r>
            <a:r>
              <a:rPr lang="en-US" sz="2400" i="1" dirty="0">
                <a:highlight>
                  <a:srgbClr val="FFFF00"/>
                </a:highlight>
              </a:rPr>
              <a:t>and </a:t>
            </a:r>
            <a:r>
              <a:rPr lang="en-US" sz="2400" b="1" i="1" dirty="0">
                <a:highlight>
                  <a:srgbClr val="FFFF00"/>
                </a:highlight>
              </a:rPr>
              <a:t>helps people develop </a:t>
            </a:r>
            <a:r>
              <a:rPr lang="en-US" sz="2400" i="1" dirty="0">
                <a:highlight>
                  <a:srgbClr val="FFFF00"/>
                </a:highlight>
              </a:rPr>
              <a:t>and perform as highly as possible</a:t>
            </a:r>
            <a:r>
              <a:rPr lang="en-US" sz="2400" i="1" dirty="0"/>
              <a:t>”.</a:t>
            </a:r>
          </a:p>
          <a:p>
            <a:pPr marL="0" indent="0">
              <a:buNone/>
            </a:pPr>
            <a:r>
              <a:rPr lang="en-US" sz="2400" i="1" dirty="0"/>
              <a:t>- Robert k . Greenleaf Center for Servant Leadership</a:t>
            </a:r>
          </a:p>
        </p:txBody>
      </p:sp>
    </p:spTree>
    <p:custDataLst>
      <p:tags r:id="rId1"/>
    </p:custDataLst>
    <p:extLst>
      <p:ext uri="{BB962C8B-B14F-4D97-AF65-F5344CB8AC3E}">
        <p14:creationId xmlns:p14="http://schemas.microsoft.com/office/powerpoint/2010/main" val="2368229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p:txBody>
          <a:bodyPr>
            <a:normAutofit/>
          </a:bodyPr>
          <a:lstStyle/>
          <a:p>
            <a:r>
              <a:rPr lang="en-US" dirty="0"/>
              <a:t>Identifying Stakeholders</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a:bodyPr>
          <a:lstStyle/>
          <a:p>
            <a:r>
              <a:rPr lang="en-US" dirty="0"/>
              <a:t>Stakeholder: Individuals or groups who are directly impacted by the decisions made and products of an entity</a:t>
            </a:r>
          </a:p>
          <a:p>
            <a:r>
              <a:rPr lang="en-US" dirty="0"/>
              <a:t>Brainstorm 1: Who are our stakeholders?</a:t>
            </a:r>
          </a:p>
          <a:p>
            <a:pPr lvl="1"/>
            <a:r>
              <a:rPr lang="en-US" dirty="0"/>
              <a:t>Associations</a:t>
            </a:r>
          </a:p>
          <a:p>
            <a:pPr lvl="1"/>
            <a:r>
              <a:rPr lang="en-US" dirty="0"/>
              <a:t>School Board</a:t>
            </a:r>
          </a:p>
          <a:p>
            <a:pPr lvl="1"/>
            <a:endParaRPr lang="en-US" dirty="0"/>
          </a:p>
          <a:p>
            <a:pPr marL="0" indent="0">
              <a:buNone/>
            </a:pPr>
            <a:endParaRPr lang="en-US" dirty="0"/>
          </a:p>
        </p:txBody>
      </p:sp>
    </p:spTree>
    <p:custDataLst>
      <p:tags r:id="rId1"/>
    </p:custDataLst>
    <p:extLst>
      <p:ext uri="{BB962C8B-B14F-4D97-AF65-F5344CB8AC3E}">
        <p14:creationId xmlns:p14="http://schemas.microsoft.com/office/powerpoint/2010/main" val="1972214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2BC2-C85C-4875-A21A-B68FBD3696F7}"/>
              </a:ext>
            </a:extLst>
          </p:cNvPr>
          <p:cNvSpPr>
            <a:spLocks noGrp="1"/>
          </p:cNvSpPr>
          <p:nvPr>
            <p:ph type="title"/>
          </p:nvPr>
        </p:nvSpPr>
        <p:spPr/>
        <p:txBody>
          <a:bodyPr>
            <a:normAutofit/>
          </a:bodyPr>
          <a:lstStyle/>
          <a:p>
            <a:r>
              <a:rPr lang="en-US" dirty="0"/>
              <a:t>Identifying Stakeholders</a:t>
            </a:r>
          </a:p>
        </p:txBody>
      </p:sp>
      <p:sp>
        <p:nvSpPr>
          <p:cNvPr id="3" name="Content Placeholder 2">
            <a:extLst>
              <a:ext uri="{FF2B5EF4-FFF2-40B4-BE49-F238E27FC236}">
                <a16:creationId xmlns:a16="http://schemas.microsoft.com/office/drawing/2014/main" id="{D5CD68ED-1BDC-4915-98EE-E45B8F27F499}"/>
              </a:ext>
            </a:extLst>
          </p:cNvPr>
          <p:cNvSpPr>
            <a:spLocks noGrp="1"/>
          </p:cNvSpPr>
          <p:nvPr>
            <p:ph idx="1"/>
          </p:nvPr>
        </p:nvSpPr>
        <p:spPr/>
        <p:txBody>
          <a:bodyPr>
            <a:normAutofit/>
          </a:bodyPr>
          <a:lstStyle/>
          <a:p>
            <a:r>
              <a:rPr lang="en-US" dirty="0"/>
              <a:t>Stakeholder: Individuals or groups who are directly impacted by the decisions made and products of an entity</a:t>
            </a:r>
          </a:p>
          <a:p>
            <a:r>
              <a:rPr lang="en-US" dirty="0"/>
              <a:t>Brainstorm 2: What are their concerns? Interests?</a:t>
            </a:r>
          </a:p>
          <a:p>
            <a:pPr marL="457200" lvl="1" indent="0">
              <a:buNone/>
            </a:pPr>
            <a:endParaRPr lang="en-US" dirty="0"/>
          </a:p>
          <a:p>
            <a:pPr marL="0" indent="0">
              <a:buNone/>
            </a:pPr>
            <a:endParaRPr lang="en-US" dirty="0"/>
          </a:p>
        </p:txBody>
      </p:sp>
    </p:spTree>
    <p:custDataLst>
      <p:tags r:id="rId1"/>
    </p:custDataLst>
    <p:extLst>
      <p:ext uri="{BB962C8B-B14F-4D97-AF65-F5344CB8AC3E}">
        <p14:creationId xmlns:p14="http://schemas.microsoft.com/office/powerpoint/2010/main" val="27606034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SBA_2">
      <a:dk1>
        <a:srgbClr val="404040"/>
      </a:dk1>
      <a:lt1>
        <a:sysClr val="window" lastClr="FFFFFF"/>
      </a:lt1>
      <a:dk2>
        <a:srgbClr val="296D77"/>
      </a:dk2>
      <a:lt2>
        <a:srgbClr val="FED16D"/>
      </a:lt2>
      <a:accent1>
        <a:srgbClr val="296D77"/>
      </a:accent1>
      <a:accent2>
        <a:srgbClr val="BF2E1A"/>
      </a:accent2>
      <a:accent3>
        <a:srgbClr val="FAA43E"/>
      </a:accent3>
      <a:accent4>
        <a:srgbClr val="E97924"/>
      </a:accent4>
      <a:accent5>
        <a:srgbClr val="595959"/>
      </a:accent5>
      <a:accent6>
        <a:srgbClr val="FFFFFF"/>
      </a:accent6>
      <a:hlink>
        <a:srgbClr val="BF2E1A"/>
      </a:hlink>
      <a:folHlink>
        <a:srgbClr val="296D7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SBA_PowerPoint_Option2_9-13" id="{7ADE7C01-BB6C-4DF2-A8D1-A911BDDA7FC1}" vid="{5984A7DB-A157-472F-BC2F-3213DA2899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ASBA_PowerPoint_Option2_9-13</Template>
  <TotalTime>20575</TotalTime>
  <Words>3119</Words>
  <Application>Microsoft Office PowerPoint</Application>
  <PresentationFormat>On-screen Show (4:3)</PresentationFormat>
  <Paragraphs>279</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 New Roman</vt:lpstr>
      <vt:lpstr>Wingdings</vt:lpstr>
      <vt:lpstr>Office Theme</vt:lpstr>
      <vt:lpstr>Can you hear me now? Incorporating stakeholder voice into your state association’s board Development strategy</vt:lpstr>
      <vt:lpstr>Agenda</vt:lpstr>
      <vt:lpstr>Roles &amp; Responsibilities </vt:lpstr>
      <vt:lpstr>Roles &amp; Responsibilities </vt:lpstr>
      <vt:lpstr>Roles &amp; Responsibilities </vt:lpstr>
      <vt:lpstr>Roles &amp; Responsibilities </vt:lpstr>
      <vt:lpstr>Roles &amp; Responsibilities </vt:lpstr>
      <vt:lpstr>Identifying Stakeholders</vt:lpstr>
      <vt:lpstr>Identifying Stakeholders</vt:lpstr>
      <vt:lpstr>The Key Works of School Boards </vt:lpstr>
      <vt:lpstr>Why Stakeholders Voice is Important </vt:lpstr>
      <vt:lpstr>Why Stakeholders Voice is Important </vt:lpstr>
      <vt:lpstr>What’s the Association’s Role?</vt:lpstr>
      <vt:lpstr>What’s the Association’s Role?</vt:lpstr>
      <vt:lpstr>Incorporating Stakeholder Voice</vt:lpstr>
      <vt:lpstr>Incorporating Stakeholder Voice</vt:lpstr>
      <vt:lpstr>Incorporating Stakeholder Voice</vt:lpstr>
      <vt:lpstr>Incorporating Stakeholder Voice</vt:lpstr>
      <vt:lpstr>Incorporating Stakeholder Voice</vt:lpstr>
      <vt:lpstr>Incorporating Stakeholder Voice</vt:lpstr>
      <vt:lpstr>Incorporating Stakeholder Voice</vt:lpstr>
      <vt:lpstr>What Associations Can Do</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Creighton ESD</dc:title>
  <dc:creator>Nikkie Whaley</dc:creator>
  <cp:lastModifiedBy>Nikkie Whaley</cp:lastModifiedBy>
  <cp:revision>173</cp:revision>
  <cp:lastPrinted>2018-06-19T20:35:31Z</cp:lastPrinted>
  <dcterms:created xsi:type="dcterms:W3CDTF">2018-02-07T21:21:35Z</dcterms:created>
  <dcterms:modified xsi:type="dcterms:W3CDTF">2018-06-19T22:35:24Z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464D05EB-A251-44FE-910B-0D1AE7330FB0</vt:lpwstr>
  </property>
  <property fmtid="{D5CDD505-2E9C-101B-9397-08002B2CF9AE}" pid="3" name="ArticulatePath">
    <vt:lpwstr>Presentation1</vt:lpwstr>
  </property>
</Properties>
</file>