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0" r:id="rId2"/>
  </p:sldMasterIdLst>
  <p:notesMasterIdLst>
    <p:notesMasterId r:id="rId36"/>
  </p:notesMasterIdLst>
  <p:handoutMasterIdLst>
    <p:handoutMasterId r:id="rId37"/>
  </p:handoutMasterIdLst>
  <p:sldIdLst>
    <p:sldId id="256" r:id="rId3"/>
    <p:sldId id="260" r:id="rId4"/>
    <p:sldId id="261" r:id="rId5"/>
    <p:sldId id="308" r:id="rId6"/>
    <p:sldId id="303" r:id="rId7"/>
    <p:sldId id="276" r:id="rId8"/>
    <p:sldId id="304" r:id="rId9"/>
    <p:sldId id="280" r:id="rId10"/>
    <p:sldId id="281" r:id="rId11"/>
    <p:sldId id="282" r:id="rId12"/>
    <p:sldId id="272" r:id="rId13"/>
    <p:sldId id="284" r:id="rId14"/>
    <p:sldId id="286" r:id="rId15"/>
    <p:sldId id="285" r:id="rId16"/>
    <p:sldId id="287" r:id="rId17"/>
    <p:sldId id="289" r:id="rId18"/>
    <p:sldId id="279" r:id="rId19"/>
    <p:sldId id="290" r:id="rId20"/>
    <p:sldId id="291" r:id="rId21"/>
    <p:sldId id="306" r:id="rId22"/>
    <p:sldId id="294" r:id="rId23"/>
    <p:sldId id="296" r:id="rId24"/>
    <p:sldId id="283" r:id="rId25"/>
    <p:sldId id="295" r:id="rId26"/>
    <p:sldId id="300" r:id="rId27"/>
    <p:sldId id="288" r:id="rId28"/>
    <p:sldId id="297" r:id="rId29"/>
    <p:sldId id="307" r:id="rId30"/>
    <p:sldId id="278" r:id="rId31"/>
    <p:sldId id="266" r:id="rId32"/>
    <p:sldId id="298" r:id="rId33"/>
    <p:sldId id="293" r:id="rId34"/>
    <p:sldId id="302" r:id="rId3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8025" autoAdjust="0"/>
    <p:restoredTop sz="79167" autoAdjust="0"/>
  </p:normalViewPr>
  <p:slideViewPr>
    <p:cSldViewPr snapToGrid="0" showGuides="1">
      <p:cViewPr varScale="1">
        <p:scale>
          <a:sx n="55" d="100"/>
          <a:sy n="55" d="100"/>
        </p:scale>
        <p:origin x="4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262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582217340781675"/>
          <c:y val="0.14124424923075091"/>
          <c:w val="0.6367991359000934"/>
          <c:h val="0.6664009855910868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582217340781675"/>
          <c:y val="0.14124424923075091"/>
          <c:w val="0.6367991359000934"/>
          <c:h val="0.6664009855910868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582217340781675"/>
          <c:y val="0.14124424923075091"/>
          <c:w val="0.6367991359000934"/>
          <c:h val="0.6664009855910868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582217340781675"/>
          <c:y val="0.14124424923075091"/>
          <c:w val="0.6367991359000934"/>
          <c:h val="0.6664009855910868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582217340781675"/>
          <c:y val="0.14124424923075091"/>
          <c:w val="0.6367991359000934"/>
          <c:h val="0.6664009855910868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582217340781675"/>
          <c:y val="0.14124424923075091"/>
          <c:w val="0.6367991359000934"/>
          <c:h val="0.6664009855910868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964A11-60E0-48D1-9D32-82C50FF38D21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7A83FE-A83D-4D37-BD58-B3BE98109EBF}" type="pres">
      <dgm:prSet presAssocID="{81964A11-60E0-48D1-9D32-82C50FF38D2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AEF1512-85D4-4F38-A0AE-869032ED7E2F}" type="presOf" srcId="{81964A11-60E0-48D1-9D32-82C50FF38D21}" destId="{0E7A83FE-A83D-4D37-BD58-B3BE98109EB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964A11-60E0-48D1-9D32-82C50FF38D21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7A83FE-A83D-4D37-BD58-B3BE98109EBF}" type="pres">
      <dgm:prSet presAssocID="{81964A11-60E0-48D1-9D32-82C50FF38D2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AEF1512-85D4-4F38-A0AE-869032ED7E2F}" type="presOf" srcId="{81964A11-60E0-48D1-9D32-82C50FF38D21}" destId="{0E7A83FE-A83D-4D37-BD58-B3BE98109EB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964A11-60E0-48D1-9D32-82C50FF38D21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7A83FE-A83D-4D37-BD58-B3BE98109EBF}" type="pres">
      <dgm:prSet presAssocID="{81964A11-60E0-48D1-9D32-82C50FF38D2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AEF1512-85D4-4F38-A0AE-869032ED7E2F}" type="presOf" srcId="{81964A11-60E0-48D1-9D32-82C50FF38D21}" destId="{0E7A83FE-A83D-4D37-BD58-B3BE98109EB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397643-8125-4F1C-A372-ECF3E023D39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F46C7D-8C5B-44B8-885B-72B553DFBDED}">
      <dgm:prSet phldrT="[Text]"/>
      <dgm:spPr/>
      <dgm:t>
        <a:bodyPr/>
        <a:lstStyle/>
        <a:p>
          <a:r>
            <a:rPr lang="en-US" b="1" dirty="0"/>
            <a:t>Look at </a:t>
          </a:r>
          <a:r>
            <a:rPr lang="en-US" b="1" dirty="0" smtClean="0"/>
            <a:t>Data</a:t>
          </a:r>
          <a:endParaRPr lang="en-US" b="1" dirty="0"/>
        </a:p>
      </dgm:t>
    </dgm:pt>
    <dgm:pt modelId="{CDD8B25A-7C01-4D26-B85F-59F94B555813}" type="parTrans" cxnId="{A5C46D86-E622-4CD3-AD5D-56F2787D9492}">
      <dgm:prSet/>
      <dgm:spPr/>
      <dgm:t>
        <a:bodyPr/>
        <a:lstStyle/>
        <a:p>
          <a:endParaRPr lang="en-US"/>
        </a:p>
      </dgm:t>
    </dgm:pt>
    <dgm:pt modelId="{845FF6B3-6688-4FCD-971F-F6007A755750}" type="sibTrans" cxnId="{A5C46D86-E622-4CD3-AD5D-56F2787D9492}">
      <dgm:prSet/>
      <dgm:spPr/>
      <dgm:t>
        <a:bodyPr/>
        <a:lstStyle/>
        <a:p>
          <a:endParaRPr lang="en-US"/>
        </a:p>
      </dgm:t>
    </dgm:pt>
    <dgm:pt modelId="{6A8A74D4-03D1-4937-B8C8-7B38C7EA0260}">
      <dgm:prSet phldrT="[Text]"/>
      <dgm:spPr/>
      <dgm:t>
        <a:bodyPr/>
        <a:lstStyle/>
        <a:p>
          <a:r>
            <a:rPr lang="en-US" b="1" dirty="0"/>
            <a:t>What </a:t>
          </a:r>
          <a:r>
            <a:rPr lang="en-US" b="1" dirty="0" smtClean="0"/>
            <a:t>Stories Emerge</a:t>
          </a:r>
          <a:r>
            <a:rPr lang="en-US" b="1" dirty="0"/>
            <a:t>?</a:t>
          </a:r>
        </a:p>
      </dgm:t>
    </dgm:pt>
    <dgm:pt modelId="{B4EBF1B6-3111-4EEE-A303-5A97FE5E0634}" type="parTrans" cxnId="{0A19B143-58AC-48DF-8335-5E07B3EE2C6B}">
      <dgm:prSet/>
      <dgm:spPr/>
      <dgm:t>
        <a:bodyPr/>
        <a:lstStyle/>
        <a:p>
          <a:endParaRPr lang="en-US"/>
        </a:p>
      </dgm:t>
    </dgm:pt>
    <dgm:pt modelId="{6013AA25-446C-4612-B8D9-8C13B3B348A2}" type="sibTrans" cxnId="{0A19B143-58AC-48DF-8335-5E07B3EE2C6B}">
      <dgm:prSet/>
      <dgm:spPr/>
      <dgm:t>
        <a:bodyPr/>
        <a:lstStyle/>
        <a:p>
          <a:endParaRPr lang="en-US"/>
        </a:p>
      </dgm:t>
    </dgm:pt>
    <dgm:pt modelId="{C8B29964-6444-42B7-95B2-6A5BCADA3A67}" type="pres">
      <dgm:prSet presAssocID="{A2397643-8125-4F1C-A372-ECF3E023D3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CE52BE-5516-4AC0-B433-E8A97E5A6959}" type="pres">
      <dgm:prSet presAssocID="{75F46C7D-8C5B-44B8-885B-72B553DFBDED}" presName="linNode" presStyleCnt="0"/>
      <dgm:spPr/>
    </dgm:pt>
    <dgm:pt modelId="{08C77654-8D82-4852-ACC6-B961A709AAE1}" type="pres">
      <dgm:prSet presAssocID="{75F46C7D-8C5B-44B8-885B-72B553DFBDED}" presName="parentText" presStyleLbl="node1" presStyleIdx="0" presStyleCnt="2" custLinFactNeighborX="-87268" custLinFactNeighborY="47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8495DC-32AC-4539-8AED-DEBFFCCFE0E5}" type="pres">
      <dgm:prSet presAssocID="{845FF6B3-6688-4FCD-971F-F6007A755750}" presName="sp" presStyleCnt="0"/>
      <dgm:spPr/>
    </dgm:pt>
    <dgm:pt modelId="{4A27FA38-9C39-4F55-8F9E-F5842224BF78}" type="pres">
      <dgm:prSet presAssocID="{6A8A74D4-03D1-4937-B8C8-7B38C7EA0260}" presName="linNode" presStyleCnt="0"/>
      <dgm:spPr/>
    </dgm:pt>
    <dgm:pt modelId="{B26A34E9-DEA4-407D-9D6C-64B9AF6AEE61}" type="pres">
      <dgm:prSet presAssocID="{6A8A74D4-03D1-4937-B8C8-7B38C7EA0260}" presName="parentText" presStyleLbl="node1" presStyleIdx="1" presStyleCnt="2" custLinFactNeighborX="-88653" custLinFactNeighborY="17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E39B4A-78E1-4125-97A8-258B4CF25F7E}" type="presOf" srcId="{6A8A74D4-03D1-4937-B8C8-7B38C7EA0260}" destId="{B26A34E9-DEA4-407D-9D6C-64B9AF6AEE61}" srcOrd="0" destOrd="0" presId="urn:microsoft.com/office/officeart/2005/8/layout/vList5"/>
    <dgm:cxn modelId="{A5C46D86-E622-4CD3-AD5D-56F2787D9492}" srcId="{A2397643-8125-4F1C-A372-ECF3E023D390}" destId="{75F46C7D-8C5B-44B8-885B-72B553DFBDED}" srcOrd="0" destOrd="0" parTransId="{CDD8B25A-7C01-4D26-B85F-59F94B555813}" sibTransId="{845FF6B3-6688-4FCD-971F-F6007A755750}"/>
    <dgm:cxn modelId="{0A19B143-58AC-48DF-8335-5E07B3EE2C6B}" srcId="{A2397643-8125-4F1C-A372-ECF3E023D390}" destId="{6A8A74D4-03D1-4937-B8C8-7B38C7EA0260}" srcOrd="1" destOrd="0" parTransId="{B4EBF1B6-3111-4EEE-A303-5A97FE5E0634}" sibTransId="{6013AA25-446C-4612-B8D9-8C13B3B348A2}"/>
    <dgm:cxn modelId="{6DC01451-AC09-42D7-A68B-8558B768DE8C}" type="presOf" srcId="{A2397643-8125-4F1C-A372-ECF3E023D390}" destId="{C8B29964-6444-42B7-95B2-6A5BCADA3A67}" srcOrd="0" destOrd="0" presId="urn:microsoft.com/office/officeart/2005/8/layout/vList5"/>
    <dgm:cxn modelId="{EBFE4EEF-26DC-44E6-8209-675F78AD1483}" type="presOf" srcId="{75F46C7D-8C5B-44B8-885B-72B553DFBDED}" destId="{08C77654-8D82-4852-ACC6-B961A709AAE1}" srcOrd="0" destOrd="0" presId="urn:microsoft.com/office/officeart/2005/8/layout/vList5"/>
    <dgm:cxn modelId="{85A6361F-EE0C-4676-BA1E-09B641178A47}" type="presParOf" srcId="{C8B29964-6444-42B7-95B2-6A5BCADA3A67}" destId="{AECE52BE-5516-4AC0-B433-E8A97E5A6959}" srcOrd="0" destOrd="0" presId="urn:microsoft.com/office/officeart/2005/8/layout/vList5"/>
    <dgm:cxn modelId="{A62B9528-B974-4FDF-8C2D-F05E521CCE37}" type="presParOf" srcId="{AECE52BE-5516-4AC0-B433-E8A97E5A6959}" destId="{08C77654-8D82-4852-ACC6-B961A709AAE1}" srcOrd="0" destOrd="0" presId="urn:microsoft.com/office/officeart/2005/8/layout/vList5"/>
    <dgm:cxn modelId="{45EF7498-CAC6-4DE2-8F6E-81B62F0954C7}" type="presParOf" srcId="{C8B29964-6444-42B7-95B2-6A5BCADA3A67}" destId="{F58495DC-32AC-4539-8AED-DEBFFCCFE0E5}" srcOrd="1" destOrd="0" presId="urn:microsoft.com/office/officeart/2005/8/layout/vList5"/>
    <dgm:cxn modelId="{28AF1B48-5F31-49FF-892D-D621B5C8131F}" type="presParOf" srcId="{C8B29964-6444-42B7-95B2-6A5BCADA3A67}" destId="{4A27FA38-9C39-4F55-8F9E-F5842224BF78}" srcOrd="2" destOrd="0" presId="urn:microsoft.com/office/officeart/2005/8/layout/vList5"/>
    <dgm:cxn modelId="{6401FAC5-8213-4DF2-8C51-731CCDBDBD91}" type="presParOf" srcId="{4A27FA38-9C39-4F55-8F9E-F5842224BF78}" destId="{B26A34E9-DEA4-407D-9D6C-64B9AF6AEE6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964A11-60E0-48D1-9D32-82C50FF38D21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7A83FE-A83D-4D37-BD58-B3BE98109EBF}" type="pres">
      <dgm:prSet presAssocID="{81964A11-60E0-48D1-9D32-82C50FF38D2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AEF1512-85D4-4F38-A0AE-869032ED7E2F}" type="presOf" srcId="{81964A11-60E0-48D1-9D32-82C50FF38D21}" destId="{0E7A83FE-A83D-4D37-BD58-B3BE98109EB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397643-8125-4F1C-A372-ECF3E023D39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F46C7D-8C5B-44B8-885B-72B553DFBDED}">
      <dgm:prSet phldrT="[Text]"/>
      <dgm:spPr/>
      <dgm:t>
        <a:bodyPr/>
        <a:lstStyle/>
        <a:p>
          <a:r>
            <a:rPr lang="en-US" b="1" dirty="0"/>
            <a:t>Have high expectations for all </a:t>
          </a:r>
          <a:r>
            <a:rPr lang="en-US" b="1" dirty="0" smtClean="0"/>
            <a:t>students and staff</a:t>
          </a:r>
          <a:endParaRPr lang="en-US" b="1" dirty="0"/>
        </a:p>
      </dgm:t>
    </dgm:pt>
    <dgm:pt modelId="{CDD8B25A-7C01-4D26-B85F-59F94B555813}" type="parTrans" cxnId="{A5C46D86-E622-4CD3-AD5D-56F2787D9492}">
      <dgm:prSet/>
      <dgm:spPr/>
      <dgm:t>
        <a:bodyPr/>
        <a:lstStyle/>
        <a:p>
          <a:endParaRPr lang="en-US"/>
        </a:p>
      </dgm:t>
    </dgm:pt>
    <dgm:pt modelId="{845FF6B3-6688-4FCD-971F-F6007A755750}" type="sibTrans" cxnId="{A5C46D86-E622-4CD3-AD5D-56F2787D9492}">
      <dgm:prSet/>
      <dgm:spPr/>
      <dgm:t>
        <a:bodyPr/>
        <a:lstStyle/>
        <a:p>
          <a:endParaRPr lang="en-US"/>
        </a:p>
      </dgm:t>
    </dgm:pt>
    <dgm:pt modelId="{C8FCE1D5-0013-443B-BA52-E4A60EA3FE6D}">
      <dgm:prSet phldrT="[Text]"/>
      <dgm:spPr/>
      <dgm:t>
        <a:bodyPr/>
        <a:lstStyle/>
        <a:p>
          <a:r>
            <a:rPr lang="en-US" b="1" dirty="0"/>
            <a:t>Hold them accountable</a:t>
          </a:r>
        </a:p>
      </dgm:t>
    </dgm:pt>
    <dgm:pt modelId="{534C5E64-47EE-48C9-A4CD-A367C15C24CB}" type="parTrans" cxnId="{992753B7-1671-45EE-9A52-A87F63B4FA71}">
      <dgm:prSet/>
      <dgm:spPr/>
      <dgm:t>
        <a:bodyPr/>
        <a:lstStyle/>
        <a:p>
          <a:endParaRPr lang="en-US"/>
        </a:p>
      </dgm:t>
    </dgm:pt>
    <dgm:pt modelId="{1C2A5E08-29F2-4695-ACA7-95A34ECB417D}" type="sibTrans" cxnId="{992753B7-1671-45EE-9A52-A87F63B4FA71}">
      <dgm:prSet/>
      <dgm:spPr/>
      <dgm:t>
        <a:bodyPr/>
        <a:lstStyle/>
        <a:p>
          <a:endParaRPr lang="en-US"/>
        </a:p>
      </dgm:t>
    </dgm:pt>
    <dgm:pt modelId="{6A8A74D4-03D1-4937-B8C8-7B38C7EA0260}">
      <dgm:prSet phldrT="[Text]"/>
      <dgm:spPr/>
      <dgm:t>
        <a:bodyPr/>
        <a:lstStyle/>
        <a:p>
          <a:r>
            <a:rPr lang="en-US" b="1" dirty="0"/>
            <a:t>Provide the support </a:t>
          </a:r>
          <a:r>
            <a:rPr lang="en-US" b="1" dirty="0" smtClean="0"/>
            <a:t>they </a:t>
          </a:r>
          <a:r>
            <a:rPr lang="en-US" b="1" dirty="0"/>
            <a:t>need to reach those expectations</a:t>
          </a:r>
        </a:p>
      </dgm:t>
    </dgm:pt>
    <dgm:pt modelId="{B4EBF1B6-3111-4EEE-A303-5A97FE5E0634}" type="parTrans" cxnId="{0A19B143-58AC-48DF-8335-5E07B3EE2C6B}">
      <dgm:prSet/>
      <dgm:spPr/>
      <dgm:t>
        <a:bodyPr/>
        <a:lstStyle/>
        <a:p>
          <a:endParaRPr lang="en-US"/>
        </a:p>
      </dgm:t>
    </dgm:pt>
    <dgm:pt modelId="{6013AA25-446C-4612-B8D9-8C13B3B348A2}" type="sibTrans" cxnId="{0A19B143-58AC-48DF-8335-5E07B3EE2C6B}">
      <dgm:prSet/>
      <dgm:spPr/>
      <dgm:t>
        <a:bodyPr/>
        <a:lstStyle/>
        <a:p>
          <a:endParaRPr lang="en-US"/>
        </a:p>
      </dgm:t>
    </dgm:pt>
    <dgm:pt modelId="{C8B29964-6444-42B7-95B2-6A5BCADA3A67}" type="pres">
      <dgm:prSet presAssocID="{A2397643-8125-4F1C-A372-ECF3E023D3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CE52BE-5516-4AC0-B433-E8A97E5A6959}" type="pres">
      <dgm:prSet presAssocID="{75F46C7D-8C5B-44B8-885B-72B553DFBDED}" presName="linNode" presStyleCnt="0"/>
      <dgm:spPr/>
    </dgm:pt>
    <dgm:pt modelId="{08C77654-8D82-4852-ACC6-B961A709AAE1}" type="pres">
      <dgm:prSet presAssocID="{75F46C7D-8C5B-44B8-885B-72B553DFBDED}" presName="parentText" presStyleLbl="node1" presStyleIdx="0" presStyleCnt="3" custScaleX="142090" custLinFactNeighborX="-87268" custLinFactNeighborY="47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8495DC-32AC-4539-8AED-DEBFFCCFE0E5}" type="pres">
      <dgm:prSet presAssocID="{845FF6B3-6688-4FCD-971F-F6007A755750}" presName="sp" presStyleCnt="0"/>
      <dgm:spPr/>
    </dgm:pt>
    <dgm:pt modelId="{D604D9B3-10EE-4962-B7BD-9986132895C7}" type="pres">
      <dgm:prSet presAssocID="{C8FCE1D5-0013-443B-BA52-E4A60EA3FE6D}" presName="linNode" presStyleCnt="0"/>
      <dgm:spPr/>
    </dgm:pt>
    <dgm:pt modelId="{7491B81D-B182-44CE-882F-F2010AEAC0EA}" type="pres">
      <dgm:prSet presAssocID="{C8FCE1D5-0013-443B-BA52-E4A60EA3FE6D}" presName="parentText" presStyleLbl="node1" presStyleIdx="1" presStyleCnt="3" custScaleX="141245" custLinFactNeighborX="-67844" custLinFactNeighborY="296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E324B-DA9E-4CD8-BC82-0DC84413A471}" type="pres">
      <dgm:prSet presAssocID="{1C2A5E08-29F2-4695-ACA7-95A34ECB417D}" presName="sp" presStyleCnt="0"/>
      <dgm:spPr/>
    </dgm:pt>
    <dgm:pt modelId="{4A27FA38-9C39-4F55-8F9E-F5842224BF78}" type="pres">
      <dgm:prSet presAssocID="{6A8A74D4-03D1-4937-B8C8-7B38C7EA0260}" presName="linNode" presStyleCnt="0"/>
      <dgm:spPr/>
    </dgm:pt>
    <dgm:pt modelId="{B26A34E9-DEA4-407D-9D6C-64B9AF6AEE61}" type="pres">
      <dgm:prSet presAssocID="{6A8A74D4-03D1-4937-B8C8-7B38C7EA0260}" presName="parentText" presStyleLbl="node1" presStyleIdx="2" presStyleCnt="3" custScaleX="140343" custLinFactNeighborX="-88653" custLinFactNeighborY="17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C01451-AC09-42D7-A68B-8558B768DE8C}" type="presOf" srcId="{A2397643-8125-4F1C-A372-ECF3E023D390}" destId="{C8B29964-6444-42B7-95B2-6A5BCADA3A67}" srcOrd="0" destOrd="0" presId="urn:microsoft.com/office/officeart/2005/8/layout/vList5"/>
    <dgm:cxn modelId="{992753B7-1671-45EE-9A52-A87F63B4FA71}" srcId="{A2397643-8125-4F1C-A372-ECF3E023D390}" destId="{C8FCE1D5-0013-443B-BA52-E4A60EA3FE6D}" srcOrd="1" destOrd="0" parTransId="{534C5E64-47EE-48C9-A4CD-A367C15C24CB}" sibTransId="{1C2A5E08-29F2-4695-ACA7-95A34ECB417D}"/>
    <dgm:cxn modelId="{0A19B143-58AC-48DF-8335-5E07B3EE2C6B}" srcId="{A2397643-8125-4F1C-A372-ECF3E023D390}" destId="{6A8A74D4-03D1-4937-B8C8-7B38C7EA0260}" srcOrd="2" destOrd="0" parTransId="{B4EBF1B6-3111-4EEE-A303-5A97FE5E0634}" sibTransId="{6013AA25-446C-4612-B8D9-8C13B3B348A2}"/>
    <dgm:cxn modelId="{15911F43-C678-4150-8A83-845F525739E1}" type="presOf" srcId="{C8FCE1D5-0013-443B-BA52-E4A60EA3FE6D}" destId="{7491B81D-B182-44CE-882F-F2010AEAC0EA}" srcOrd="0" destOrd="0" presId="urn:microsoft.com/office/officeart/2005/8/layout/vList5"/>
    <dgm:cxn modelId="{CBE39B4A-78E1-4125-97A8-258B4CF25F7E}" type="presOf" srcId="{6A8A74D4-03D1-4937-B8C8-7B38C7EA0260}" destId="{B26A34E9-DEA4-407D-9D6C-64B9AF6AEE61}" srcOrd="0" destOrd="0" presId="urn:microsoft.com/office/officeart/2005/8/layout/vList5"/>
    <dgm:cxn modelId="{A5C46D86-E622-4CD3-AD5D-56F2787D9492}" srcId="{A2397643-8125-4F1C-A372-ECF3E023D390}" destId="{75F46C7D-8C5B-44B8-885B-72B553DFBDED}" srcOrd="0" destOrd="0" parTransId="{CDD8B25A-7C01-4D26-B85F-59F94B555813}" sibTransId="{845FF6B3-6688-4FCD-971F-F6007A755750}"/>
    <dgm:cxn modelId="{EBFE4EEF-26DC-44E6-8209-675F78AD1483}" type="presOf" srcId="{75F46C7D-8C5B-44B8-885B-72B553DFBDED}" destId="{08C77654-8D82-4852-ACC6-B961A709AAE1}" srcOrd="0" destOrd="0" presId="urn:microsoft.com/office/officeart/2005/8/layout/vList5"/>
    <dgm:cxn modelId="{85A6361F-EE0C-4676-BA1E-09B641178A47}" type="presParOf" srcId="{C8B29964-6444-42B7-95B2-6A5BCADA3A67}" destId="{AECE52BE-5516-4AC0-B433-E8A97E5A6959}" srcOrd="0" destOrd="0" presId="urn:microsoft.com/office/officeart/2005/8/layout/vList5"/>
    <dgm:cxn modelId="{A62B9528-B974-4FDF-8C2D-F05E521CCE37}" type="presParOf" srcId="{AECE52BE-5516-4AC0-B433-E8A97E5A6959}" destId="{08C77654-8D82-4852-ACC6-B961A709AAE1}" srcOrd="0" destOrd="0" presId="urn:microsoft.com/office/officeart/2005/8/layout/vList5"/>
    <dgm:cxn modelId="{45EF7498-CAC6-4DE2-8F6E-81B62F0954C7}" type="presParOf" srcId="{C8B29964-6444-42B7-95B2-6A5BCADA3A67}" destId="{F58495DC-32AC-4539-8AED-DEBFFCCFE0E5}" srcOrd="1" destOrd="0" presId="urn:microsoft.com/office/officeart/2005/8/layout/vList5"/>
    <dgm:cxn modelId="{56C5AAB0-DE0C-4469-96A9-5913750129FA}" type="presParOf" srcId="{C8B29964-6444-42B7-95B2-6A5BCADA3A67}" destId="{D604D9B3-10EE-4962-B7BD-9986132895C7}" srcOrd="2" destOrd="0" presId="urn:microsoft.com/office/officeart/2005/8/layout/vList5"/>
    <dgm:cxn modelId="{EC052282-7774-425A-9C79-C040BDD8FDB9}" type="presParOf" srcId="{D604D9B3-10EE-4962-B7BD-9986132895C7}" destId="{7491B81D-B182-44CE-882F-F2010AEAC0EA}" srcOrd="0" destOrd="0" presId="urn:microsoft.com/office/officeart/2005/8/layout/vList5"/>
    <dgm:cxn modelId="{32E59DA2-FE1C-4037-AAD8-E0E76479082B}" type="presParOf" srcId="{C8B29964-6444-42B7-95B2-6A5BCADA3A67}" destId="{CC5E324B-DA9E-4CD8-BC82-0DC84413A471}" srcOrd="3" destOrd="0" presId="urn:microsoft.com/office/officeart/2005/8/layout/vList5"/>
    <dgm:cxn modelId="{28AF1B48-5F31-49FF-892D-D621B5C8131F}" type="presParOf" srcId="{C8B29964-6444-42B7-95B2-6A5BCADA3A67}" destId="{4A27FA38-9C39-4F55-8F9E-F5842224BF78}" srcOrd="4" destOrd="0" presId="urn:microsoft.com/office/officeart/2005/8/layout/vList5"/>
    <dgm:cxn modelId="{6401FAC5-8213-4DF2-8C51-731CCDBDBD91}" type="presParOf" srcId="{4A27FA38-9C39-4F55-8F9E-F5842224BF78}" destId="{B26A34E9-DEA4-407D-9D6C-64B9AF6AEE6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964A11-60E0-48D1-9D32-82C50FF38D21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7A83FE-A83D-4D37-BD58-B3BE98109EBF}" type="pres">
      <dgm:prSet presAssocID="{81964A11-60E0-48D1-9D32-82C50FF38D2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AEF1512-85D4-4F38-A0AE-869032ED7E2F}" type="presOf" srcId="{81964A11-60E0-48D1-9D32-82C50FF38D21}" destId="{0E7A83FE-A83D-4D37-BD58-B3BE98109EB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1964A11-60E0-48D1-9D32-82C50FF38D21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7A83FE-A83D-4D37-BD58-B3BE98109EBF}" type="pres">
      <dgm:prSet presAssocID="{81964A11-60E0-48D1-9D32-82C50FF38D2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AEF1512-85D4-4F38-A0AE-869032ED7E2F}" type="presOf" srcId="{81964A11-60E0-48D1-9D32-82C50FF38D21}" destId="{0E7A83FE-A83D-4D37-BD58-B3BE98109EB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C77654-8D82-4852-ACC6-B961A709AAE1}">
      <dsp:nvSpPr>
        <dsp:cNvPr id="0" name=""/>
        <dsp:cNvSpPr/>
      </dsp:nvSpPr>
      <dsp:spPr>
        <a:xfrm>
          <a:off x="58090" y="97075"/>
          <a:ext cx="3583876" cy="2044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/>
            <a:t>Look at </a:t>
          </a:r>
          <a:r>
            <a:rPr lang="en-US" sz="4100" b="1" kern="1200" dirty="0" smtClean="0"/>
            <a:t>Data</a:t>
          </a:r>
          <a:endParaRPr lang="en-US" sz="4100" b="1" kern="1200" dirty="0"/>
        </a:p>
      </dsp:txBody>
      <dsp:txXfrm>
        <a:off x="157886" y="196871"/>
        <a:ext cx="3384284" cy="1844748"/>
      </dsp:txXfrm>
    </dsp:sp>
    <dsp:sp modelId="{B26A34E9-DEA4-407D-9D6C-64B9AF6AEE61}">
      <dsp:nvSpPr>
        <dsp:cNvPr id="0" name=""/>
        <dsp:cNvSpPr/>
      </dsp:nvSpPr>
      <dsp:spPr>
        <a:xfrm>
          <a:off x="8453" y="2146659"/>
          <a:ext cx="3583876" cy="2044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/>
            <a:t>What </a:t>
          </a:r>
          <a:r>
            <a:rPr lang="en-US" sz="4100" b="1" kern="1200" dirty="0" smtClean="0"/>
            <a:t>Stories Emerge</a:t>
          </a:r>
          <a:r>
            <a:rPr lang="en-US" sz="4100" b="1" kern="1200" dirty="0"/>
            <a:t>?</a:t>
          </a:r>
        </a:p>
      </dsp:txBody>
      <dsp:txXfrm>
        <a:off x="108249" y="2246455"/>
        <a:ext cx="3384284" cy="18447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C77654-8D82-4852-ACC6-B961A709AAE1}">
      <dsp:nvSpPr>
        <dsp:cNvPr id="0" name=""/>
        <dsp:cNvSpPr/>
      </dsp:nvSpPr>
      <dsp:spPr>
        <a:xfrm>
          <a:off x="0" y="66221"/>
          <a:ext cx="5165413" cy="1352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/>
            <a:t>Have high expectations for all </a:t>
          </a:r>
          <a:r>
            <a:rPr lang="en-US" sz="2600" b="1" kern="1200" dirty="0" smtClean="0"/>
            <a:t>students and staff</a:t>
          </a:r>
          <a:endParaRPr lang="en-US" sz="2600" b="1" kern="1200" dirty="0"/>
        </a:p>
      </dsp:txBody>
      <dsp:txXfrm>
        <a:off x="66006" y="132227"/>
        <a:ext cx="5033401" cy="1220137"/>
      </dsp:txXfrm>
    </dsp:sp>
    <dsp:sp modelId="{7491B81D-B182-44CE-882F-F2010AEAC0EA}">
      <dsp:nvSpPr>
        <dsp:cNvPr id="0" name=""/>
        <dsp:cNvSpPr/>
      </dsp:nvSpPr>
      <dsp:spPr>
        <a:xfrm>
          <a:off x="0" y="1461910"/>
          <a:ext cx="5134695" cy="1352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/>
            <a:t>Hold them accountable</a:t>
          </a:r>
        </a:p>
      </dsp:txBody>
      <dsp:txXfrm>
        <a:off x="66006" y="1527916"/>
        <a:ext cx="5002683" cy="1220137"/>
      </dsp:txXfrm>
    </dsp:sp>
    <dsp:sp modelId="{B26A34E9-DEA4-407D-9D6C-64B9AF6AEE61}">
      <dsp:nvSpPr>
        <dsp:cNvPr id="0" name=""/>
        <dsp:cNvSpPr/>
      </dsp:nvSpPr>
      <dsp:spPr>
        <a:xfrm>
          <a:off x="0" y="2843612"/>
          <a:ext cx="5101904" cy="13521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/>
            <a:t>Provide the support </a:t>
          </a:r>
          <a:r>
            <a:rPr lang="en-US" sz="2600" b="1" kern="1200" dirty="0" smtClean="0"/>
            <a:t>they </a:t>
          </a:r>
          <a:r>
            <a:rPr lang="en-US" sz="2600" b="1" kern="1200" dirty="0"/>
            <a:t>need to reach those expectations</a:t>
          </a:r>
        </a:p>
      </dsp:txBody>
      <dsp:txXfrm>
        <a:off x="66006" y="2909618"/>
        <a:ext cx="4969892" cy="12201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0.97496</cdr:x>
      <cdr:y>0.92326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4285714" cy="2750127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633" cy="470704"/>
          </a:xfrm>
          <a:prstGeom prst="rect">
            <a:avLst/>
          </a:prstGeom>
        </p:spPr>
        <p:txBody>
          <a:bodyPr vert="horz" lIns="92316" tIns="46158" rIns="92316" bIns="461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238" y="1"/>
            <a:ext cx="3077633" cy="470704"/>
          </a:xfrm>
          <a:prstGeom prst="rect">
            <a:avLst/>
          </a:prstGeom>
        </p:spPr>
        <p:txBody>
          <a:bodyPr vert="horz" lIns="92316" tIns="46158" rIns="92316" bIns="46158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771"/>
            <a:ext cx="3077633" cy="470704"/>
          </a:xfrm>
          <a:prstGeom prst="rect">
            <a:avLst/>
          </a:prstGeom>
        </p:spPr>
        <p:txBody>
          <a:bodyPr vert="horz" lIns="92316" tIns="46158" rIns="92316" bIns="461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238" y="8917771"/>
            <a:ext cx="3077633" cy="470704"/>
          </a:xfrm>
          <a:prstGeom prst="rect">
            <a:avLst/>
          </a:prstGeom>
        </p:spPr>
        <p:txBody>
          <a:bodyPr vert="horz" lIns="92316" tIns="46158" rIns="92316" bIns="46158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5"/>
          </a:xfrm>
          <a:prstGeom prst="rect">
            <a:avLst/>
          </a:prstGeom>
        </p:spPr>
        <p:txBody>
          <a:bodyPr vert="horz" lIns="94219" tIns="47109" rIns="94219" bIns="471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0"/>
            <a:ext cx="3077739" cy="471055"/>
          </a:xfrm>
          <a:prstGeom prst="rect">
            <a:avLst/>
          </a:prstGeom>
        </p:spPr>
        <p:txBody>
          <a:bodyPr vert="horz" lIns="94219" tIns="47109" rIns="94219" bIns="47109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9" tIns="47109" rIns="94219" bIns="4710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2"/>
          </a:xfrm>
          <a:prstGeom prst="rect">
            <a:avLst/>
          </a:prstGeom>
        </p:spPr>
        <p:txBody>
          <a:bodyPr vert="horz" lIns="94219" tIns="47109" rIns="94219" bIns="4710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4"/>
          </a:xfrm>
          <a:prstGeom prst="rect">
            <a:avLst/>
          </a:prstGeom>
        </p:spPr>
        <p:txBody>
          <a:bodyPr vert="horz" lIns="94219" tIns="47109" rIns="94219" bIns="471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8917423"/>
            <a:ext cx="3077739" cy="471054"/>
          </a:xfrm>
          <a:prstGeom prst="rect">
            <a:avLst/>
          </a:prstGeom>
        </p:spPr>
        <p:txBody>
          <a:bodyPr vert="horz" lIns="94219" tIns="47109" rIns="94219" bIns="47109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5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Engage those who are ready to engage in this work and build momentum that will pull others into the work.  </a:t>
            </a:r>
          </a:p>
          <a:p>
            <a:endParaRPr lang="en-US" dirty="0"/>
          </a:p>
          <a:p>
            <a:r>
              <a:rPr lang="en-US" dirty="0" smtClean="0"/>
              <a:t>Build critical mass!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40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3162">
              <a:defRPr/>
            </a:pPr>
            <a:r>
              <a:rPr lang="en-US" dirty="0" smtClean="0">
                <a:solidFill>
                  <a:srgbClr val="FF0000"/>
                </a:solidFill>
              </a:rPr>
              <a:t>Person of color talks/White person is silent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38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 the concept the Governance Team and  Reciprocal Accountability</a:t>
            </a:r>
          </a:p>
          <a:p>
            <a:endParaRPr lang="en-US" dirty="0"/>
          </a:p>
          <a:p>
            <a:r>
              <a:rPr lang="en-US" dirty="0" smtClean="0"/>
              <a:t>Colleen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81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25227" y="4781120"/>
            <a:ext cx="5681980" cy="36967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17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25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92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Soft Bigotry of Low Expectations </a:t>
            </a:r>
          </a:p>
          <a:p>
            <a:r>
              <a:rPr lang="en-US" dirty="0" smtClean="0"/>
              <a:t>* “People were so busy saving me that they didn’t see me” = Dr. Karen</a:t>
            </a:r>
            <a:r>
              <a:rPr lang="en-US" baseline="0" dirty="0" smtClean="0"/>
              <a:t> Collins, TSU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75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70" indent="-173370">
              <a:buFont typeface="Arial" panose="020B0604020202020204" pitchFamily="34" charset="0"/>
              <a:buChar char="•"/>
            </a:pPr>
            <a:r>
              <a:rPr lang="en-US" dirty="0" smtClean="0"/>
              <a:t>Develop</a:t>
            </a:r>
            <a:r>
              <a:rPr lang="en-US" baseline="0" dirty="0" smtClean="0"/>
              <a:t> a common/shared v</a:t>
            </a:r>
            <a:r>
              <a:rPr lang="en-US" dirty="0" smtClean="0"/>
              <a:t>ocabulary and language</a:t>
            </a:r>
          </a:p>
          <a:p>
            <a:pPr marL="173370" indent="-173370">
              <a:buFont typeface="Arial" panose="020B0604020202020204" pitchFamily="34" charset="0"/>
              <a:buChar char="•"/>
            </a:pPr>
            <a:r>
              <a:rPr lang="en-US" dirty="0" smtClean="0"/>
              <a:t>What is the district’s/</a:t>
            </a:r>
            <a:r>
              <a:rPr lang="en-US" baseline="0" dirty="0" smtClean="0"/>
              <a:t> organization’s definition of equity???? Must establish this first</a:t>
            </a:r>
            <a:endParaRPr lang="en-US" dirty="0" smtClean="0"/>
          </a:p>
          <a:p>
            <a:r>
              <a:rPr lang="en-US" dirty="0" smtClean="0"/>
              <a:t>* White privilege is always in the room </a:t>
            </a:r>
          </a:p>
          <a:p>
            <a:r>
              <a:rPr lang="en-US" dirty="0" smtClean="0"/>
              <a:t>* Oppression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54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70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26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840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995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82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Racial  Autobiography</a:t>
            </a:r>
          </a:p>
          <a:p>
            <a:pPr marL="173093" indent="-173093">
              <a:buFont typeface="Arial" panose="020B0604020202020204" pitchFamily="34" charset="0"/>
              <a:buChar char="•"/>
            </a:pPr>
            <a:r>
              <a:rPr lang="en-US" dirty="0" smtClean="0"/>
              <a:t>Reflection Journals</a:t>
            </a:r>
          </a:p>
          <a:p>
            <a:pPr marL="173093" indent="-173093">
              <a:buFont typeface="Arial" panose="020B0604020202020204" pitchFamily="34" charset="0"/>
              <a:buChar char="•"/>
            </a:pPr>
            <a:r>
              <a:rPr lang="en-US" dirty="0" smtClean="0"/>
              <a:t>Caucus, share your experiences</a:t>
            </a:r>
          </a:p>
          <a:p>
            <a:endParaRPr lang="en-US" dirty="0" smtClean="0"/>
          </a:p>
          <a:p>
            <a:r>
              <a:rPr lang="en-US" dirty="0" smtClean="0"/>
              <a:t>Tools to use to begin this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100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Handout? </a:t>
            </a:r>
          </a:p>
          <a:p>
            <a:r>
              <a:rPr lang="en-US" dirty="0" smtClean="0"/>
              <a:t>We cannot speak to a story that is not ours </a:t>
            </a:r>
          </a:p>
          <a:p>
            <a:endParaRPr lang="en-US" dirty="0"/>
          </a:p>
          <a:p>
            <a:r>
              <a:rPr lang="en-US" dirty="0" smtClean="0"/>
              <a:t>Important for consideration in our self growth , what this means to 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961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147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912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015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Handouts </a:t>
            </a:r>
          </a:p>
          <a:p>
            <a:r>
              <a:rPr lang="en-US" dirty="0" smtClean="0"/>
              <a:t>Always revising, growing and learning</a:t>
            </a:r>
          </a:p>
          <a:p>
            <a:r>
              <a:rPr lang="en-US" dirty="0" smtClean="0"/>
              <a:t>As an indicator of doing the work </a:t>
            </a:r>
          </a:p>
          <a:p>
            <a:endParaRPr lang="en-US" dirty="0"/>
          </a:p>
          <a:p>
            <a:r>
              <a:rPr lang="en-US" dirty="0" smtClean="0"/>
              <a:t>Tukwila Policy </a:t>
            </a:r>
          </a:p>
          <a:p>
            <a:endParaRPr lang="en-US" dirty="0"/>
          </a:p>
          <a:p>
            <a:r>
              <a:rPr lang="en-US" dirty="0" smtClean="0"/>
              <a:t>Kent Policy </a:t>
            </a:r>
          </a:p>
          <a:p>
            <a:endParaRPr lang="en-US" dirty="0"/>
          </a:p>
          <a:p>
            <a:r>
              <a:rPr lang="en-US" dirty="0" smtClean="0"/>
              <a:t>Auburn Policy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421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Problematic policies</a:t>
            </a:r>
          </a:p>
          <a:p>
            <a:endParaRPr lang="en-US" dirty="0"/>
          </a:p>
          <a:p>
            <a:r>
              <a:rPr lang="en-US" dirty="0" smtClean="0"/>
              <a:t>Attendance Model Policy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648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4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Unpack these: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733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155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86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093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62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67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Leadership Components:  Mary </a:t>
            </a:r>
          </a:p>
          <a:p>
            <a:endParaRPr lang="en-US" dirty="0"/>
          </a:p>
          <a:p>
            <a:r>
              <a:rPr lang="en-US" dirty="0" smtClean="0"/>
              <a:t>Technical Components: Colleen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Superintendents at risk, board directors at risk when taking </a:t>
            </a:r>
            <a:r>
              <a:rPr lang="en-US" dirty="0" smtClean="0"/>
              <a:t>on racial equity policy and procedure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74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Governance Team of Six: Board-Superintendent</a:t>
            </a:r>
          </a:p>
          <a:p>
            <a:endParaRPr lang="en-US" dirty="0"/>
          </a:p>
          <a:p>
            <a:r>
              <a:rPr lang="en-US" dirty="0" smtClean="0"/>
              <a:t>Choose to build trust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Colleen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54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18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long road to travel </a:t>
            </a:r>
          </a:p>
          <a:p>
            <a:endParaRPr lang="en-US" dirty="0"/>
          </a:p>
          <a:p>
            <a:r>
              <a:rPr lang="en-US" dirty="0" smtClean="0"/>
              <a:t>Developing policy, engaging with your community, Develop procedure and enact the policy from the boardroom to the classroom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98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Why courage?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can you expect? </a:t>
            </a:r>
          </a:p>
          <a:p>
            <a:endParaRPr lang="en-US" dirty="0"/>
          </a:p>
          <a:p>
            <a:pPr marL="173370" indent="-173370">
              <a:buFont typeface="Arial" panose="020B0604020202020204" pitchFamily="34" charset="0"/>
              <a:buChar char="•"/>
            </a:pPr>
            <a:r>
              <a:rPr lang="en-US" dirty="0" smtClean="0"/>
              <a:t>Pushback </a:t>
            </a:r>
          </a:p>
          <a:p>
            <a:pPr marL="173370" indent="-173370">
              <a:buFont typeface="Arial" panose="020B0604020202020204" pitchFamily="34" charset="0"/>
              <a:buChar char="•"/>
            </a:pPr>
            <a:endParaRPr lang="en-US" dirty="0"/>
          </a:p>
          <a:p>
            <a:pPr marL="173370" indent="-173370">
              <a:buFont typeface="Arial" panose="020B0604020202020204" pitchFamily="34" charset="0"/>
              <a:buChar char="•"/>
            </a:pPr>
            <a:r>
              <a:rPr lang="en-US" dirty="0" smtClean="0"/>
              <a:t>Discomfort </a:t>
            </a:r>
          </a:p>
          <a:p>
            <a:pPr marL="173370" indent="-173370">
              <a:buFont typeface="Arial" panose="020B0604020202020204" pitchFamily="34" charset="0"/>
              <a:buChar char="•"/>
            </a:pPr>
            <a:endParaRPr lang="en-US" dirty="0"/>
          </a:p>
          <a:p>
            <a:pPr marL="173370" indent="-173370">
              <a:buFont typeface="Arial" panose="020B0604020202020204" pitchFamily="34" charset="0"/>
              <a:buChar char="•"/>
            </a:pPr>
            <a:r>
              <a:rPr lang="en-US" dirty="0" smtClean="0"/>
              <a:t>Anger</a:t>
            </a:r>
          </a:p>
          <a:p>
            <a:pPr marL="173370" indent="-173370">
              <a:buFont typeface="Arial" panose="020B0604020202020204" pitchFamily="34" charset="0"/>
              <a:buChar char="•"/>
            </a:pPr>
            <a:endParaRPr lang="en-US" dirty="0"/>
          </a:p>
          <a:p>
            <a:pPr marL="173370" indent="-173370">
              <a:buFont typeface="Arial" panose="020B0604020202020204" pitchFamily="34" charset="0"/>
              <a:buChar char="•"/>
            </a:pPr>
            <a:r>
              <a:rPr lang="en-US" dirty="0" smtClean="0"/>
              <a:t>Racism </a:t>
            </a:r>
          </a:p>
          <a:p>
            <a:pPr marL="173370" indent="-173370">
              <a:buFont typeface="Arial" panose="020B0604020202020204" pitchFamily="34" charset="0"/>
              <a:buChar char="•"/>
            </a:pPr>
            <a:endParaRPr lang="en-US" dirty="0"/>
          </a:p>
          <a:p>
            <a:pPr marL="173370" indent="-173370">
              <a:buFont typeface="Arial" panose="020B0604020202020204" pitchFamily="34" charset="0"/>
              <a:buChar char="•"/>
            </a:pPr>
            <a:r>
              <a:rPr lang="en-US" dirty="0" smtClean="0"/>
              <a:t>Not re-elected or pushed out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715A1-4ADC-44E0-9587-804FF39D6B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23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9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9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91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762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6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66458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222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47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5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8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4151" y="1447799"/>
            <a:ext cx="1409965" cy="4413251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447799"/>
            <a:ext cx="6776630" cy="44132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4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9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2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3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8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8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0FF0622-75E4-48B8-A617-5428CA5926CE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67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cid:image002.png@01D26535.185BFF00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rtl.net/files/PartI_CreatingAwareness_WhitePrivilegeUnpackingtheInvisibleKnapsack.pd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1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478" y="166256"/>
            <a:ext cx="11627892" cy="1719638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\</a:t>
            </a:r>
          </a:p>
          <a:p>
            <a:pPr algn="ctr"/>
            <a:r>
              <a:rPr lang="en-US" sz="16000" b="1" dirty="0" smtClean="0">
                <a:solidFill>
                  <a:schemeClr val="bg1"/>
                </a:solidFill>
              </a:rPr>
              <a:t>THE road to racial equity:</a:t>
            </a:r>
          </a:p>
          <a:p>
            <a:pPr algn="ctr"/>
            <a:r>
              <a:rPr lang="en-US" sz="14400" b="1" dirty="0" smtClean="0">
                <a:solidFill>
                  <a:schemeClr val="tx1"/>
                </a:solidFill>
              </a:rPr>
              <a:t>Designing Race &amp; Equity Policies </a:t>
            </a:r>
          </a:p>
          <a:p>
            <a:pPr algn="ctr"/>
            <a:r>
              <a:rPr lang="en-US" sz="1900" b="1" dirty="0">
                <a:solidFill>
                  <a:schemeClr val="tx1"/>
                </a:solidFill>
              </a:rPr>
              <a:t/>
            </a:r>
            <a:br>
              <a:rPr lang="en-US" sz="1900" b="1" dirty="0">
                <a:solidFill>
                  <a:schemeClr val="tx1"/>
                </a:solidFill>
              </a:rPr>
            </a:br>
            <a:endParaRPr lang="en-US" sz="1900" dirty="0">
              <a:solidFill>
                <a:schemeClr val="tx1"/>
              </a:solidFill>
            </a:endParaRPr>
          </a:p>
        </p:txBody>
      </p:sp>
      <p:pic>
        <p:nvPicPr>
          <p:cNvPr id="5" name="Picture Placeholder 1" descr="todos os pequenos, Feliz Dia das Crianças!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110" y="2078535"/>
            <a:ext cx="4228628" cy="317147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427670" y="5086350"/>
            <a:ext cx="8825658" cy="14668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6478" y="5250006"/>
            <a:ext cx="1187355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Presenters:  Mary Fertakis, M.Ed., NSBA</a:t>
            </a:r>
          </a:p>
          <a:p>
            <a:pPr algn="ctr"/>
            <a:r>
              <a:rPr lang="en-US" sz="2000" b="1" dirty="0" smtClean="0"/>
              <a:t>Colleen Miller, EBD, Washington State School Directors’ Association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Trainer’s Conference, Juneau, Alaska              Saturday, June 21, 2018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40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51124" cy="140053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Engage the Willing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103313" y="1130968"/>
          <a:ext cx="8947150" cy="5117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C:\Users\c.miller\AppData\Local\Microsoft\Windows\Temporary Internet Files\Content.Outlook\8UG98F8R\31324041502_a964ac354b_k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1417363"/>
            <a:ext cx="8305800" cy="483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224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38" y="489283"/>
            <a:ext cx="11058525" cy="882317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Turn &amp; Talk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38" y="1371600"/>
            <a:ext cx="10701337" cy="4266181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FFFF00"/>
                </a:solidFill>
              </a:rPr>
              <a:t>What </a:t>
            </a:r>
            <a:r>
              <a:rPr lang="en-US" sz="3200" b="1" dirty="0">
                <a:solidFill>
                  <a:srgbClr val="FFFF00"/>
                </a:solidFill>
              </a:rPr>
              <a:t>are your thoughts about what you have heard so far</a:t>
            </a:r>
            <a:r>
              <a:rPr lang="en-US" sz="3200" b="1" dirty="0" smtClean="0">
                <a:solidFill>
                  <a:srgbClr val="FFFF00"/>
                </a:solidFill>
              </a:rPr>
              <a:t>?</a:t>
            </a:r>
          </a:p>
          <a:p>
            <a:endParaRPr lang="en-US" sz="3200" b="1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FFFF00"/>
                </a:solidFill>
              </a:rPr>
              <a:t>What </a:t>
            </a:r>
            <a:r>
              <a:rPr lang="en-US" sz="3200" b="1" dirty="0" smtClean="0">
                <a:solidFill>
                  <a:srgbClr val="FFFF00"/>
                </a:solidFill>
              </a:rPr>
              <a:t>are the barriers your board members </a:t>
            </a:r>
            <a:r>
              <a:rPr lang="en-US" sz="3200" b="1" dirty="0">
                <a:solidFill>
                  <a:srgbClr val="FFFF00"/>
                </a:solidFill>
              </a:rPr>
              <a:t>would need to overcome in </a:t>
            </a:r>
            <a:r>
              <a:rPr lang="en-US" sz="3200" b="1" dirty="0" smtClean="0">
                <a:solidFill>
                  <a:srgbClr val="FFFF00"/>
                </a:solidFill>
              </a:rPr>
              <a:t>their local </a:t>
            </a:r>
            <a:r>
              <a:rPr lang="en-US" sz="3200" b="1" dirty="0">
                <a:solidFill>
                  <a:srgbClr val="FFFF00"/>
                </a:solidFill>
              </a:rPr>
              <a:t>setting to engage in this process?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23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What </a:t>
            </a:r>
            <a:r>
              <a:rPr lang="en-US" b="1" dirty="0" smtClean="0">
                <a:solidFill>
                  <a:schemeClr val="bg1"/>
                </a:solidFill>
              </a:rPr>
              <a:t>Does </a:t>
            </a:r>
            <a:r>
              <a:rPr lang="en-US" b="1" dirty="0">
                <a:solidFill>
                  <a:schemeClr val="bg1"/>
                </a:solidFill>
              </a:rPr>
              <a:t>the Leadership Team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Need </a:t>
            </a:r>
            <a:r>
              <a:rPr lang="en-US" b="1" dirty="0">
                <a:solidFill>
                  <a:schemeClr val="bg1"/>
                </a:solidFill>
              </a:rPr>
              <a:t>to </a:t>
            </a:r>
            <a:r>
              <a:rPr lang="en-US" b="1" dirty="0" smtClean="0">
                <a:solidFill>
                  <a:schemeClr val="bg1"/>
                </a:solidFill>
              </a:rPr>
              <a:t>Do</a:t>
            </a:r>
            <a:r>
              <a:rPr lang="en-US" b="1" dirty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01" y="2009775"/>
            <a:ext cx="7352647" cy="45259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39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83902" cy="140053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Establish the </a:t>
            </a:r>
            <a:r>
              <a:rPr lang="en-US" b="1" dirty="0" smtClean="0">
                <a:solidFill>
                  <a:schemeClr val="bg1"/>
                </a:solidFill>
              </a:rPr>
              <a:t>“WHY”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729234"/>
              </p:ext>
            </p:extLst>
          </p:nvPr>
        </p:nvGraphicFramePr>
        <p:xfrm>
          <a:off x="1103313" y="2057400"/>
          <a:ext cx="9955212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Content Placeholder 8" descr="Strategies for Engaging Students’ Curiosity (with Information ...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450" y="2166937"/>
            <a:ext cx="457200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55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85750"/>
            <a:ext cx="11301413" cy="156749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Take a L</a:t>
            </a:r>
            <a:r>
              <a:rPr lang="en-US" b="1" dirty="0" smtClean="0">
                <a:solidFill>
                  <a:schemeClr val="bg1"/>
                </a:solidFill>
              </a:rPr>
              <a:t>ook - What </a:t>
            </a:r>
            <a:r>
              <a:rPr lang="en-US" b="1" dirty="0">
                <a:solidFill>
                  <a:schemeClr val="bg1"/>
                </a:solidFill>
              </a:rPr>
              <a:t>do you </a:t>
            </a:r>
            <a:r>
              <a:rPr lang="en-US" b="1" dirty="0" smtClean="0">
                <a:solidFill>
                  <a:schemeClr val="bg1"/>
                </a:solidFill>
              </a:rPr>
              <a:t>See</a:t>
            </a:r>
            <a:r>
              <a:rPr lang="en-US" b="1" dirty="0">
                <a:solidFill>
                  <a:schemeClr val="bg1"/>
                </a:solidFill>
              </a:rPr>
              <a:t>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103313" y="1130968"/>
          <a:ext cx="8947150" cy="5117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1" descr="image0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255236"/>
            <a:ext cx="10929938" cy="525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701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62" y="452718"/>
            <a:ext cx="11405937" cy="140053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Where to </a:t>
            </a:r>
            <a:r>
              <a:rPr lang="en-US" sz="4000" b="1" dirty="0" smtClean="0">
                <a:solidFill>
                  <a:schemeClr val="bg1"/>
                </a:solidFill>
              </a:rPr>
              <a:t>Look </a:t>
            </a:r>
            <a:r>
              <a:rPr lang="en-US" sz="4000" b="1" dirty="0">
                <a:solidFill>
                  <a:schemeClr val="bg1"/>
                </a:solidFill>
              </a:rPr>
              <a:t>for </a:t>
            </a:r>
            <a:r>
              <a:rPr lang="en-US" sz="4000" b="1" dirty="0" smtClean="0">
                <a:solidFill>
                  <a:schemeClr val="bg1"/>
                </a:solidFill>
              </a:rPr>
              <a:t>Disparities</a:t>
            </a:r>
            <a:r>
              <a:rPr lang="en-US" sz="4000" b="1" dirty="0">
                <a:solidFill>
                  <a:schemeClr val="bg1"/>
                </a:solidFill>
              </a:rPr>
              <a:t>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169526" cy="4195481"/>
          </a:xfrm>
        </p:spPr>
        <p:txBody>
          <a:bodyPr/>
          <a:lstStyle/>
          <a:p>
            <a:r>
              <a:rPr lang="en-US" sz="2800" b="1" dirty="0"/>
              <a:t>Special Education</a:t>
            </a:r>
          </a:p>
          <a:p>
            <a:r>
              <a:rPr lang="en-US" sz="2800" b="1" dirty="0"/>
              <a:t>Discipline</a:t>
            </a:r>
          </a:p>
          <a:p>
            <a:r>
              <a:rPr lang="en-US" sz="2800" b="1" dirty="0"/>
              <a:t>Access to rigorous coursework</a:t>
            </a:r>
          </a:p>
          <a:p>
            <a:r>
              <a:rPr lang="en-US" sz="2800" b="1" dirty="0"/>
              <a:t>Attendance</a:t>
            </a:r>
            <a:endParaRPr lang="en-US" sz="2800" b="1" u="sng" dirty="0"/>
          </a:p>
          <a:p>
            <a:r>
              <a:rPr lang="en-US" sz="2800" b="1" dirty="0"/>
              <a:t>Graduation</a:t>
            </a:r>
          </a:p>
          <a:p>
            <a:r>
              <a:rPr lang="en-US" sz="2800" b="1" dirty="0" smtClean="0"/>
              <a:t>Course Failures in 9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Grade</a:t>
            </a:r>
            <a:endParaRPr lang="en-US" sz="28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489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98177" cy="1400530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YOU MUST:</a:t>
            </a:r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050939"/>
              </p:ext>
            </p:extLst>
          </p:nvPr>
        </p:nvGraphicFramePr>
        <p:xfrm>
          <a:off x="1103312" y="2052638"/>
          <a:ext cx="10098087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Content Placeholder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634" y="2052638"/>
            <a:ext cx="4768765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16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Develop a </a:t>
            </a:r>
            <a:r>
              <a:rPr lang="en-US" b="1" dirty="0" smtClean="0">
                <a:solidFill>
                  <a:schemeClr val="bg1"/>
                </a:solidFill>
              </a:rPr>
              <a:t>Shared Understanding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of Racial Equity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103312" y="1853248"/>
            <a:ext cx="4396339" cy="4546006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What is the school district’s definition of Equity?</a:t>
            </a:r>
          </a:p>
          <a:p>
            <a:pPr marL="0" indent="0">
              <a:buNone/>
            </a:pPr>
            <a:endParaRPr lang="en-US" sz="2800" b="1" dirty="0" smtClean="0"/>
          </a:p>
          <a:p>
            <a:r>
              <a:rPr lang="en-US" sz="2800" b="1" dirty="0" smtClean="0"/>
              <a:t>Without this definition, the work will stall as everyone has their own understanding or opinion of Equity. </a:t>
            </a:r>
            <a:endParaRPr lang="en-US" sz="28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897832" y="2026128"/>
            <a:ext cx="4396341" cy="420024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Content Placeholder 6" descr="&lt;strong&gt;diverse-students&lt;/strong&gt;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515" y="1853248"/>
            <a:ext cx="5160658" cy="454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52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26752" cy="140053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LISTEN to Your Students &amp; Families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853248"/>
            <a:ext cx="9403743" cy="465306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sz="3100" b="1" dirty="0"/>
              <a:t>Give </a:t>
            </a:r>
            <a:r>
              <a:rPr lang="en-US" sz="3100" b="1" dirty="0" smtClean="0"/>
              <a:t>historically marginalized</a:t>
            </a:r>
          </a:p>
          <a:p>
            <a:pPr marL="0" indent="0">
              <a:buNone/>
            </a:pPr>
            <a:r>
              <a:rPr lang="en-US" sz="3100" b="1" dirty="0"/>
              <a:t> </a:t>
            </a:r>
            <a:r>
              <a:rPr lang="en-US" sz="3100" b="1" dirty="0" smtClean="0"/>
              <a:t>   students </a:t>
            </a:r>
            <a:r>
              <a:rPr lang="en-US" sz="3100" b="1" dirty="0"/>
              <a:t>and </a:t>
            </a:r>
            <a:r>
              <a:rPr lang="en-US" sz="3100" b="1" dirty="0" smtClean="0"/>
              <a:t>their families </a:t>
            </a:r>
            <a:r>
              <a:rPr lang="en-US" sz="3100" b="1" dirty="0"/>
              <a:t>a </a:t>
            </a:r>
            <a:endParaRPr lang="en-US" sz="3100" b="1" dirty="0" smtClean="0"/>
          </a:p>
          <a:p>
            <a:pPr marL="0" indent="0">
              <a:buNone/>
            </a:pPr>
            <a:r>
              <a:rPr lang="en-US" sz="3100" b="1" dirty="0"/>
              <a:t> </a:t>
            </a:r>
            <a:r>
              <a:rPr lang="en-US" sz="3100" b="1" dirty="0" smtClean="0"/>
              <a:t>   voice. </a:t>
            </a:r>
          </a:p>
          <a:p>
            <a:pPr lvl="1"/>
            <a:r>
              <a:rPr lang="en-US" sz="3100" b="1" dirty="0" smtClean="0"/>
              <a:t>Make space at the table.</a:t>
            </a:r>
            <a:endParaRPr lang="en-US" sz="3100" b="1" dirty="0"/>
          </a:p>
          <a:p>
            <a:pPr marL="0" indent="0">
              <a:buNone/>
            </a:pPr>
            <a:endParaRPr lang="en-US" sz="3100" b="1" dirty="0"/>
          </a:p>
          <a:p>
            <a:r>
              <a:rPr lang="en-US" sz="3100" b="1" dirty="0" smtClean="0"/>
              <a:t>Establish respectful, </a:t>
            </a:r>
          </a:p>
          <a:p>
            <a:pPr marL="0" indent="0">
              <a:buNone/>
            </a:pPr>
            <a:r>
              <a:rPr lang="en-US" sz="3100" b="1" dirty="0" smtClean="0"/>
              <a:t>    authentic partnerships </a:t>
            </a:r>
          </a:p>
          <a:p>
            <a:pPr marL="0" indent="0">
              <a:buNone/>
            </a:pPr>
            <a:r>
              <a:rPr lang="en-US" sz="3100" b="1" dirty="0"/>
              <a:t> </a:t>
            </a:r>
            <a:r>
              <a:rPr lang="en-US" sz="3100" b="1" dirty="0" smtClean="0"/>
              <a:t>   with families.</a:t>
            </a:r>
            <a:endParaRPr lang="en-US" sz="3100" b="1" dirty="0"/>
          </a:p>
          <a:p>
            <a:pPr marL="0" indent="0">
              <a:buNone/>
            </a:pPr>
            <a:r>
              <a:rPr lang="en-US" sz="2600" dirty="0"/>
              <a:t>     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 descr="C:\Users\c.miller\AppData\Local\Microsoft\Windows\Temporary Internet Files\Content.Outlook\8UG98F8R\31324046962_0dd12f896d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7" y="1802149"/>
            <a:ext cx="5685313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052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01474" cy="140053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Who </a:t>
            </a:r>
            <a:r>
              <a:rPr lang="en-US" b="1" dirty="0" smtClean="0">
                <a:solidFill>
                  <a:schemeClr val="bg1"/>
                </a:solidFill>
              </a:rPr>
              <a:t>Else Do </a:t>
            </a:r>
            <a:r>
              <a:rPr lang="en-US" b="1" dirty="0">
                <a:solidFill>
                  <a:schemeClr val="bg1"/>
                </a:solidFill>
              </a:rPr>
              <a:t>You Engage With?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46" y="1853247"/>
            <a:ext cx="6107723" cy="4214178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48575" y="1609726"/>
            <a:ext cx="3638550" cy="4738320"/>
          </a:xfrm>
        </p:spPr>
        <p:txBody>
          <a:bodyPr>
            <a:normAutofit fontScale="92500" lnSpcReduction="20000"/>
          </a:bodyPr>
          <a:lstStyle/>
          <a:p>
            <a:pPr lvl="0" defTabSz="914400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3200" b="1" dirty="0">
                <a:latin typeface="Calibri"/>
                <a:ea typeface="+mn-ea"/>
                <a:cs typeface="+mn-cs"/>
              </a:rPr>
              <a:t>Internal and external stakeholders</a:t>
            </a:r>
          </a:p>
          <a:p>
            <a:pPr lvl="0" defTabSz="914400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sz="3200" b="1" dirty="0">
              <a:latin typeface="Calibri"/>
              <a:ea typeface="+mn-ea"/>
              <a:cs typeface="+mn-cs"/>
            </a:endParaRPr>
          </a:p>
          <a:p>
            <a:pPr lvl="0" defTabSz="914400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Calibri"/>
                <a:ea typeface="+mn-ea"/>
                <a:cs typeface="+mn-cs"/>
              </a:rPr>
              <a:t>Intentional efforts to reach </a:t>
            </a:r>
            <a:r>
              <a:rPr lang="en-US" sz="3200" b="1" dirty="0">
                <a:latin typeface="Calibri"/>
                <a:ea typeface="+mn-ea"/>
                <a:cs typeface="+mn-cs"/>
              </a:rPr>
              <a:t>out to ensure under-represented voices are heard</a:t>
            </a:r>
          </a:p>
          <a:p>
            <a:pPr lvl="0" defTabSz="914400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sz="3200" b="1" dirty="0">
              <a:latin typeface="Calibri"/>
              <a:ea typeface="+mn-ea"/>
              <a:cs typeface="+mn-cs"/>
            </a:endParaRPr>
          </a:p>
          <a:p>
            <a:pPr lvl="0" defTabSz="914400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3200" b="1" dirty="0">
                <a:latin typeface="Calibri"/>
                <a:ea typeface="+mn-ea"/>
                <a:cs typeface="+mn-cs"/>
              </a:rPr>
              <a:t>Student Voice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089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153" y="452718"/>
            <a:ext cx="9036681" cy="140053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Learner Outcomes: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399" y="1562793"/>
            <a:ext cx="5365377" cy="46385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sz="2800" b="1" dirty="0" smtClean="0"/>
              <a:t>Receive personal, practical</a:t>
            </a:r>
            <a:r>
              <a:rPr lang="en-US" sz="2800" b="1" dirty="0"/>
              <a:t>, </a:t>
            </a:r>
            <a:r>
              <a:rPr lang="en-US" sz="2800" b="1" dirty="0" smtClean="0"/>
              <a:t>and tactical </a:t>
            </a:r>
            <a:r>
              <a:rPr lang="en-US" sz="2800" b="1" dirty="0"/>
              <a:t>steps </a:t>
            </a:r>
            <a:r>
              <a:rPr lang="en-US" sz="2800" b="1" dirty="0" smtClean="0"/>
              <a:t>for implementation.</a:t>
            </a: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r>
              <a:rPr lang="en-US" sz="2800" b="1" dirty="0" smtClean="0"/>
              <a:t>Enhance and expand </a:t>
            </a:r>
            <a:r>
              <a:rPr lang="en-US" sz="2800" b="1" dirty="0"/>
              <a:t>your equity </a:t>
            </a:r>
            <a:r>
              <a:rPr lang="en-US" sz="2800" b="1" dirty="0" smtClean="0"/>
              <a:t>lens.</a:t>
            </a:r>
            <a:endParaRPr lang="en-US" sz="2800" b="1" dirty="0"/>
          </a:p>
        </p:txBody>
      </p:sp>
      <p:pic>
        <p:nvPicPr>
          <p:cNvPr id="7" name="Content Placeholder 8" descr="Keys for Teaching an Exciting Bible Lesson for Kid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21" y="2015986"/>
            <a:ext cx="4572000" cy="3653293"/>
          </a:xfrm>
        </p:spPr>
      </p:pic>
    </p:spTree>
    <p:extLst>
      <p:ext uri="{BB962C8B-B14F-4D97-AF65-F5344CB8AC3E}">
        <p14:creationId xmlns:p14="http://schemas.microsoft.com/office/powerpoint/2010/main" val="115667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6110" y="452718"/>
            <a:ext cx="10642573" cy="140053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Authentic Student Engagement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03312" y="1547447"/>
            <a:ext cx="5016134" cy="4976446"/>
          </a:xfrm>
        </p:spPr>
        <p:txBody>
          <a:bodyPr>
            <a:normAutofit/>
          </a:bodyPr>
          <a:lstStyle/>
          <a:p>
            <a:pPr lvl="0" defTabSz="914400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/>
              </a:rPr>
              <a:t>Study Sessions</a:t>
            </a:r>
          </a:p>
          <a:p>
            <a:pPr lvl="0" defTabSz="914400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alibri"/>
              </a:rPr>
              <a:t>District Race </a:t>
            </a:r>
            <a:r>
              <a:rPr lang="en-US" sz="2800" b="1" dirty="0">
                <a:latin typeface="Calibri"/>
              </a:rPr>
              <a:t>&amp; Equity </a:t>
            </a:r>
            <a:r>
              <a:rPr lang="en-US" sz="2800" b="1" dirty="0" smtClean="0">
                <a:latin typeface="Calibri"/>
              </a:rPr>
              <a:t> </a:t>
            </a:r>
            <a:r>
              <a:rPr lang="en-US" sz="2800" b="1" dirty="0">
                <a:latin typeface="Calibri"/>
              </a:rPr>
              <a:t>Committee</a:t>
            </a:r>
          </a:p>
          <a:p>
            <a:pPr lvl="0" defTabSz="914400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/>
              </a:rPr>
              <a:t>Final product and procedures</a:t>
            </a:r>
          </a:p>
          <a:p>
            <a:pPr lvl="0" defTabSz="914400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/>
              </a:rPr>
              <a:t>Student Race and Equity Club</a:t>
            </a:r>
          </a:p>
          <a:p>
            <a:pPr lvl="0" defTabSz="914400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/>
              </a:rPr>
              <a:t>Ensure their voice makes a difference – not just window </a:t>
            </a:r>
            <a:r>
              <a:rPr lang="en-US" sz="2800" b="1" dirty="0" smtClean="0">
                <a:latin typeface="Calibri"/>
              </a:rPr>
              <a:t>dressing.</a:t>
            </a:r>
            <a:endParaRPr lang="en-US" sz="2800" b="1" dirty="0">
              <a:latin typeface="Calibri"/>
            </a:endParaRPr>
          </a:p>
          <a:p>
            <a:endParaRPr lang="en-US" dirty="0"/>
          </a:p>
        </p:txBody>
      </p:sp>
      <p:pic>
        <p:nvPicPr>
          <p:cNvPr id="9" name="Picture 2" descr="ConveningEdited-25 | by Puget Sound ES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0" y="2060574"/>
            <a:ext cx="4239491" cy="39744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771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26739" cy="140053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Are </a:t>
            </a:r>
            <a:r>
              <a:rPr lang="en-US" b="1" dirty="0" smtClean="0">
                <a:solidFill>
                  <a:schemeClr val="bg1"/>
                </a:solidFill>
              </a:rPr>
              <a:t>You Personally Prepared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for </a:t>
            </a:r>
            <a:r>
              <a:rPr lang="en-US" b="1" dirty="0">
                <a:solidFill>
                  <a:schemeClr val="bg1"/>
                </a:solidFill>
              </a:rPr>
              <a:t>this </a:t>
            </a:r>
            <a:r>
              <a:rPr lang="en-US" b="1" dirty="0" smtClean="0">
                <a:solidFill>
                  <a:schemeClr val="bg1"/>
                </a:solidFill>
              </a:rPr>
              <a:t>Work</a:t>
            </a:r>
            <a:r>
              <a:rPr lang="en-US" b="1" dirty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103313" y="1130968"/>
          <a:ext cx="8947150" cy="5117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50" y="2144684"/>
            <a:ext cx="6934200" cy="410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51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452718"/>
            <a:ext cx="11029950" cy="140053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Courageous Conversations About Race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103313" y="1130968"/>
          <a:ext cx="8947150" cy="5117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Content Placeholder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105" y="1561584"/>
            <a:ext cx="3168174" cy="45259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2196" y="1449746"/>
            <a:ext cx="4612059" cy="447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48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cid:image002.png@01D26535.185BFF0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8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810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26739" cy="140053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Resources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1475" y="1123950"/>
            <a:ext cx="11558588" cy="5562600"/>
          </a:xfrm>
        </p:spPr>
        <p:txBody>
          <a:bodyPr>
            <a:normAutofit/>
          </a:bodyPr>
          <a:lstStyle/>
          <a:p>
            <a:endParaRPr lang="en-US" b="1" i="1" dirty="0" smtClean="0"/>
          </a:p>
          <a:p>
            <a:r>
              <a:rPr lang="en-US" b="1" i="1" dirty="0" smtClean="0"/>
              <a:t>Diversity</a:t>
            </a:r>
            <a:r>
              <a:rPr lang="en-US" b="1" i="1" dirty="0"/>
              <a:t>, Equity and Inclusion </a:t>
            </a:r>
            <a:r>
              <a:rPr lang="en-US" b="1" dirty="0"/>
              <a:t>(Caprice Hollins and </a:t>
            </a:r>
            <a:r>
              <a:rPr lang="en-US" b="1" dirty="0" err="1"/>
              <a:t>Ilsa</a:t>
            </a:r>
            <a:r>
              <a:rPr lang="en-US" b="1" dirty="0"/>
              <a:t> </a:t>
            </a:r>
            <a:r>
              <a:rPr lang="en-US" b="1" dirty="0" err="1"/>
              <a:t>Govan</a:t>
            </a:r>
            <a:r>
              <a:rPr lang="en-US" b="1" dirty="0"/>
              <a:t>)</a:t>
            </a:r>
            <a:endParaRPr lang="en-US" dirty="0"/>
          </a:p>
          <a:p>
            <a:r>
              <a:rPr lang="en-US" b="1" i="1" dirty="0"/>
              <a:t>Courageous Conversations </a:t>
            </a:r>
            <a:r>
              <a:rPr lang="en-US" b="1" dirty="0"/>
              <a:t>(Glenn Singleton)</a:t>
            </a:r>
            <a:endParaRPr lang="en-US" dirty="0"/>
          </a:p>
          <a:p>
            <a:r>
              <a:rPr lang="en-US" b="1" i="1" dirty="0"/>
              <a:t>Race Matters </a:t>
            </a:r>
            <a:r>
              <a:rPr lang="en-US" b="1" dirty="0"/>
              <a:t>(Cornel West)</a:t>
            </a:r>
            <a:endParaRPr lang="en-US" dirty="0"/>
          </a:p>
          <a:p>
            <a:r>
              <a:rPr lang="en-US" b="1" i="1" dirty="0"/>
              <a:t>Whistling Vivaldi </a:t>
            </a:r>
            <a:r>
              <a:rPr lang="en-US" b="1" dirty="0"/>
              <a:t>(Claude Steele)</a:t>
            </a:r>
            <a:endParaRPr lang="en-US" dirty="0"/>
          </a:p>
          <a:p>
            <a:r>
              <a:rPr lang="en-US" b="1" i="1" dirty="0"/>
              <a:t>Despite the Best Intentions: How Racial Inequality Thrives in Good Schools </a:t>
            </a:r>
            <a:r>
              <a:rPr lang="en-US" b="1" dirty="0"/>
              <a:t>(A. Lewis &amp; J. Diamond)</a:t>
            </a:r>
            <a:endParaRPr lang="en-US" dirty="0"/>
          </a:p>
          <a:p>
            <a:r>
              <a:rPr lang="en-US" b="1" i="1" dirty="0"/>
              <a:t>The New Jim Crow: Mass Incarceration in the Age of Colorblindness </a:t>
            </a:r>
            <a:r>
              <a:rPr lang="en-US" b="1" dirty="0"/>
              <a:t>(Michelle Alexander)</a:t>
            </a:r>
            <a:endParaRPr lang="en-US" dirty="0"/>
          </a:p>
          <a:p>
            <a:r>
              <a:rPr lang="en-US" b="1" i="1" dirty="0"/>
              <a:t>Other People's Children </a:t>
            </a:r>
            <a:r>
              <a:rPr lang="en-US" b="1" dirty="0"/>
              <a:t>(Lisa </a:t>
            </a:r>
            <a:r>
              <a:rPr lang="en-US" b="1" dirty="0" err="1"/>
              <a:t>Delpit</a:t>
            </a:r>
            <a:r>
              <a:rPr lang="en-US" b="1" dirty="0"/>
              <a:t>)</a:t>
            </a:r>
            <a:endParaRPr lang="en-US" dirty="0"/>
          </a:p>
          <a:p>
            <a:r>
              <a:rPr lang="en-US" b="1" i="1" dirty="0"/>
              <a:t>Critical Race Theory </a:t>
            </a:r>
            <a:r>
              <a:rPr lang="en-US" b="1" dirty="0"/>
              <a:t>(Richard Delgado &amp; Jean </a:t>
            </a:r>
            <a:r>
              <a:rPr lang="en-US" b="1" dirty="0" err="1"/>
              <a:t>Stefancic</a:t>
            </a:r>
            <a:r>
              <a:rPr lang="en-US" b="1" dirty="0"/>
              <a:t>)</a:t>
            </a:r>
            <a:endParaRPr lang="en-US" dirty="0"/>
          </a:p>
          <a:p>
            <a:r>
              <a:rPr lang="en-US" b="1" i="1" dirty="0"/>
              <a:t>White Privilege: Unpacking the Invisible Knapsack</a:t>
            </a:r>
            <a:r>
              <a:rPr lang="en-US" b="1" dirty="0"/>
              <a:t> </a:t>
            </a:r>
            <a:r>
              <a:rPr lang="en-US" b="1" dirty="0" smtClean="0"/>
              <a:t>(Peggy Macintosh) </a:t>
            </a:r>
            <a:r>
              <a:rPr lang="en-US" b="1" u="sng" dirty="0" smtClean="0">
                <a:hlinkClick r:id="rId3"/>
              </a:rPr>
              <a:t>http</a:t>
            </a:r>
            <a:r>
              <a:rPr lang="en-US" b="1" u="sng" dirty="0">
                <a:hlinkClick r:id="rId3"/>
              </a:rPr>
              <a:t>://www.cirtl.net/files/PartI_CreatingAwareness_WhitePrivilegeUnpackingtheInvisibleKnapsack.pdf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677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31135" cy="140053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How </a:t>
            </a:r>
            <a:r>
              <a:rPr lang="en-US" b="1" dirty="0" smtClean="0">
                <a:solidFill>
                  <a:schemeClr val="bg1"/>
                </a:solidFill>
              </a:rPr>
              <a:t>Does </a:t>
            </a:r>
            <a:r>
              <a:rPr lang="en-US" b="1" dirty="0">
                <a:solidFill>
                  <a:schemeClr val="bg1"/>
                </a:solidFill>
              </a:rPr>
              <a:t>the Leadership Team </a:t>
            </a:r>
            <a:r>
              <a:rPr lang="en-US" b="1" dirty="0" smtClean="0">
                <a:solidFill>
                  <a:schemeClr val="bg1"/>
                </a:solidFill>
              </a:rPr>
              <a:t>Ensure </a:t>
            </a:r>
            <a:r>
              <a:rPr lang="en-US" b="1" dirty="0">
                <a:solidFill>
                  <a:schemeClr val="bg1"/>
                </a:solidFill>
              </a:rPr>
              <a:t>the </a:t>
            </a:r>
            <a:r>
              <a:rPr lang="en-US" b="1" dirty="0" smtClean="0">
                <a:solidFill>
                  <a:schemeClr val="bg1"/>
                </a:solidFill>
              </a:rPr>
              <a:t>Policy </a:t>
            </a:r>
            <a:r>
              <a:rPr lang="en-US" b="1" dirty="0">
                <a:solidFill>
                  <a:schemeClr val="bg1"/>
                </a:solidFill>
              </a:rPr>
              <a:t>is </a:t>
            </a:r>
            <a:r>
              <a:rPr lang="en-US" b="1" dirty="0" smtClean="0">
                <a:solidFill>
                  <a:schemeClr val="bg1"/>
                </a:solidFill>
              </a:rPr>
              <a:t>Implemented</a:t>
            </a:r>
            <a:r>
              <a:rPr lang="en-US" b="1" dirty="0">
                <a:solidFill>
                  <a:schemeClr val="bg1"/>
                </a:solidFill>
              </a:rPr>
              <a:t>?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Content Placeholder 9" descr="Could hiring practice biased towards women and minorities doom Silicon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343" y="2308249"/>
            <a:ext cx="6226670" cy="366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39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9"/>
            <a:ext cx="10726739" cy="1252256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Reflection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6111" y="1549568"/>
            <a:ext cx="372011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Making Meaning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 	Key Ideas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	Implications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	Questions/Issues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Next Steps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Who?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Does What?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By When?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pic>
        <p:nvPicPr>
          <p:cNvPr id="6" name="Picture 2" descr="ConveningEdited-25 | by Puget Sound ES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832" y="1704975"/>
            <a:ext cx="6253414" cy="416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767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397027" cy="108046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Enacting Racial Equity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62" y="2052918"/>
            <a:ext cx="6893169" cy="419548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Formally adopt </a:t>
            </a:r>
            <a:r>
              <a:rPr lang="en-US" sz="2800" b="1" dirty="0" smtClean="0"/>
              <a:t>policy.</a:t>
            </a:r>
            <a:endParaRPr lang="en-US" sz="2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Develop </a:t>
            </a:r>
            <a:r>
              <a:rPr lang="en-US" sz="2800" b="1" dirty="0" smtClean="0"/>
              <a:t>procedures.</a:t>
            </a:r>
            <a:endParaRPr lang="en-US" sz="2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Incorporate with your strategic </a:t>
            </a:r>
            <a:r>
              <a:rPr lang="en-US" sz="2800" b="1" dirty="0" smtClean="0"/>
              <a:t>plan. </a:t>
            </a:r>
            <a:endParaRPr lang="en-US" sz="2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Allocate resources to implement </a:t>
            </a:r>
            <a:r>
              <a:rPr lang="en-US" sz="2800" b="1" dirty="0" smtClean="0"/>
              <a:t>procedures.</a:t>
            </a:r>
            <a:endParaRPr lang="en-US" sz="2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Develop a plan and schedule to monitor progress of </a:t>
            </a:r>
            <a:r>
              <a:rPr lang="en-US" sz="2800" b="1" dirty="0" smtClean="0"/>
              <a:t>implementation.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65" y="1272956"/>
            <a:ext cx="3446583" cy="1160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7323" y="1272956"/>
            <a:ext cx="4783015" cy="11605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51431" y="2173315"/>
            <a:ext cx="4448907" cy="3865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  <a:ea typeface="+mj-ea"/>
                <a:cs typeface="+mj-cs"/>
              </a:rPr>
              <a:t>Communicate to </a:t>
            </a:r>
            <a:r>
              <a:rPr lang="en-US" sz="2800" b="1" dirty="0" smtClean="0">
                <a:latin typeface="+mj-lt"/>
                <a:ea typeface="+mj-ea"/>
                <a:cs typeface="+mj-cs"/>
              </a:rPr>
              <a:t>stakeholders - </a:t>
            </a:r>
            <a:r>
              <a:rPr lang="en-US" sz="2800" b="1" dirty="0">
                <a:latin typeface="+mj-lt"/>
                <a:ea typeface="+mj-ea"/>
                <a:cs typeface="+mj-cs"/>
              </a:rPr>
              <a:t>very </a:t>
            </a:r>
            <a:r>
              <a:rPr lang="en-US" sz="2800" b="1" dirty="0" smtClean="0">
                <a:latin typeface="+mj-lt"/>
                <a:ea typeface="+mj-ea"/>
                <a:cs typeface="+mj-cs"/>
              </a:rPr>
              <a:t>clearly – </a:t>
            </a:r>
            <a:r>
              <a:rPr lang="en-US" sz="2800" b="1" i="1" dirty="0" smtClean="0">
                <a:latin typeface="+mj-lt"/>
                <a:ea typeface="+mj-ea"/>
                <a:cs typeface="+mj-cs"/>
              </a:rPr>
              <a:t>that </a:t>
            </a:r>
            <a:r>
              <a:rPr lang="en-US" sz="2800" b="1" i="1" dirty="0">
                <a:latin typeface="+mj-lt"/>
                <a:ea typeface="+mj-ea"/>
                <a:cs typeface="+mj-cs"/>
              </a:rPr>
              <a:t>this is a big deal!</a:t>
            </a: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  <a:ea typeface="+mj-ea"/>
                <a:cs typeface="+mj-cs"/>
              </a:rPr>
              <a:t>Be prepared for </a:t>
            </a:r>
            <a:r>
              <a:rPr lang="en-US" sz="2800" b="1" dirty="0" smtClean="0">
                <a:latin typeface="+mj-lt"/>
                <a:ea typeface="+mj-ea"/>
                <a:cs typeface="+mj-cs"/>
              </a:rPr>
              <a:t>pushback.</a:t>
            </a:r>
            <a:endParaRPr lang="en-US" sz="2800" b="1" dirty="0">
              <a:latin typeface="+mj-lt"/>
              <a:ea typeface="+mj-ea"/>
              <a:cs typeface="+mj-cs"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  <a:ea typeface="+mj-ea"/>
                <a:cs typeface="+mj-cs"/>
              </a:rPr>
              <a:t>Be tenacious, go the distance!</a:t>
            </a:r>
          </a:p>
        </p:txBody>
      </p:sp>
    </p:spTree>
    <p:extLst>
      <p:ext uri="{BB962C8B-B14F-4D97-AF65-F5344CB8AC3E}">
        <p14:creationId xmlns:p14="http://schemas.microsoft.com/office/powerpoint/2010/main" val="2550163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642572" cy="140053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Tools for Implementation Work: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887" y="1703784"/>
            <a:ext cx="11255433" cy="4195481"/>
          </a:xfrm>
        </p:spPr>
        <p:txBody>
          <a:bodyPr>
            <a:noAutofit/>
          </a:bodyPr>
          <a:lstStyle/>
          <a:p>
            <a:r>
              <a:rPr lang="en-US" sz="2400" b="1" u="sng" dirty="0" smtClean="0"/>
              <a:t>A Road Map </a:t>
            </a:r>
            <a:r>
              <a:rPr lang="en-US" sz="2400" b="1" dirty="0" smtClean="0"/>
              <a:t>with eight Action Steps for developing your race and equity policy.</a:t>
            </a:r>
          </a:p>
          <a:p>
            <a:endParaRPr lang="en-US" sz="2400" b="1" dirty="0"/>
          </a:p>
          <a:p>
            <a:r>
              <a:rPr lang="en-US" sz="2400" b="1" u="sng" dirty="0" smtClean="0"/>
              <a:t>An Equity Tool </a:t>
            </a:r>
            <a:r>
              <a:rPr lang="en-US" sz="2400" b="1" dirty="0" smtClean="0"/>
              <a:t>(</a:t>
            </a:r>
            <a:r>
              <a:rPr lang="en-US" sz="2400" b="1" i="1" dirty="0" smtClean="0"/>
              <a:t>created by Portland (OR) Public Schools</a:t>
            </a:r>
            <a:r>
              <a:rPr lang="en-US" sz="2400" b="1" dirty="0" smtClean="0"/>
              <a:t>): A bookmark with five, guiding questions that add an equity lens to your policy, procedures, programs, and initiatives review process.</a:t>
            </a:r>
          </a:p>
          <a:p>
            <a:endParaRPr lang="en-US" sz="2400" b="1" dirty="0"/>
          </a:p>
          <a:p>
            <a:r>
              <a:rPr lang="en-US" sz="2400" b="1" u="sng" dirty="0" smtClean="0"/>
              <a:t>An Equity Rubric </a:t>
            </a:r>
            <a:r>
              <a:rPr lang="en-US" sz="2400" b="1" dirty="0" smtClean="0"/>
              <a:t>(</a:t>
            </a:r>
            <a:r>
              <a:rPr lang="en-US" sz="2400" b="1" i="1" dirty="0" smtClean="0"/>
              <a:t>created by the Tukwila School District Race &amp; Equity Committee</a:t>
            </a:r>
            <a:r>
              <a:rPr lang="en-US" sz="2400" b="1" dirty="0" smtClean="0"/>
              <a:t>): A policy</a:t>
            </a:r>
            <a:r>
              <a:rPr lang="en-US" sz="2400" b="1" dirty="0"/>
              <a:t>, </a:t>
            </a:r>
            <a:r>
              <a:rPr lang="en-US" sz="2400" b="1" dirty="0" smtClean="0"/>
              <a:t>procedures</a:t>
            </a:r>
            <a:r>
              <a:rPr lang="en-US" sz="2400" b="1" dirty="0"/>
              <a:t>, </a:t>
            </a:r>
            <a:r>
              <a:rPr lang="en-US" sz="2400" b="1" dirty="0" smtClean="0"/>
              <a:t>programs, </a:t>
            </a:r>
            <a:r>
              <a:rPr lang="en-US" sz="2400" b="1" dirty="0"/>
              <a:t>and Initiatives </a:t>
            </a:r>
            <a:r>
              <a:rPr lang="en-US" sz="2400" b="1" dirty="0" smtClean="0"/>
              <a:t>tool that will help the Board, Leadership Team, and staff embed an equity lens in their work.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80477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662118" cy="140053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Can You Do this Work in Partnership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with Others?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692370" cy="4195763"/>
          </a:xfrm>
        </p:spPr>
        <p:txBody>
          <a:bodyPr/>
          <a:lstStyle/>
          <a:p>
            <a:r>
              <a:rPr lang="en-US" sz="2800" b="1" dirty="0"/>
              <a:t>PSESD</a:t>
            </a:r>
          </a:p>
          <a:p>
            <a:r>
              <a:rPr lang="en-US" sz="2800" b="1" dirty="0"/>
              <a:t>Race to The Top districts</a:t>
            </a:r>
          </a:p>
          <a:p>
            <a:r>
              <a:rPr lang="en-US" sz="2800" b="1" dirty="0"/>
              <a:t>Staff</a:t>
            </a:r>
          </a:p>
          <a:p>
            <a:r>
              <a:rPr lang="en-US" sz="2800" b="1" dirty="0"/>
              <a:t>WSSDA</a:t>
            </a:r>
          </a:p>
          <a:p>
            <a:r>
              <a:rPr lang="en-US" sz="2800" b="1" dirty="0"/>
              <a:t>Design Team</a:t>
            </a:r>
          </a:p>
          <a:p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7051943"/>
              </p:ext>
            </p:extLst>
          </p:nvPr>
        </p:nvGraphicFramePr>
        <p:xfrm>
          <a:off x="5654675" y="2055813"/>
          <a:ext cx="4395788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3226667"/>
              </p:ext>
            </p:extLst>
          </p:nvPr>
        </p:nvGraphicFramePr>
        <p:xfrm>
          <a:off x="5951257" y="1724118"/>
          <a:ext cx="4395788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775326"/>
              </p:ext>
            </p:extLst>
          </p:nvPr>
        </p:nvGraphicFramePr>
        <p:xfrm>
          <a:off x="6247839" y="1392423"/>
          <a:ext cx="4395788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2614885"/>
              </p:ext>
            </p:extLst>
          </p:nvPr>
        </p:nvGraphicFramePr>
        <p:xfrm>
          <a:off x="6503940" y="1392422"/>
          <a:ext cx="4395788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874870"/>
              </p:ext>
            </p:extLst>
          </p:nvPr>
        </p:nvGraphicFramePr>
        <p:xfrm>
          <a:off x="6760041" y="1392421"/>
          <a:ext cx="4395788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1014910"/>
              </p:ext>
            </p:extLst>
          </p:nvPr>
        </p:nvGraphicFramePr>
        <p:xfrm>
          <a:off x="6912441" y="1853248"/>
          <a:ext cx="4395788" cy="3739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1674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62" y="452718"/>
            <a:ext cx="11325255" cy="1600200"/>
          </a:xfrm>
        </p:spPr>
        <p:txBody>
          <a:bodyPr/>
          <a:lstStyle/>
          <a:p>
            <a:pPr algn="ctr"/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4000" b="1" dirty="0" smtClean="0">
                <a:solidFill>
                  <a:schemeClr val="bg1"/>
                </a:solidFill>
              </a:rPr>
              <a:t>Our Norms for this Conversation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(Adapted from </a:t>
            </a:r>
            <a:r>
              <a:rPr lang="en-US" sz="2000" b="1" i="1" dirty="0">
                <a:solidFill>
                  <a:schemeClr val="bg1"/>
                </a:solidFill>
              </a:rPr>
              <a:t>Courageous Conversations About Race </a:t>
            </a:r>
            <a:r>
              <a:rPr lang="en-US" sz="2000" b="1" dirty="0">
                <a:solidFill>
                  <a:schemeClr val="bg1"/>
                </a:solidFill>
              </a:rPr>
              <a:t>by Glenn Singleton)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272" y="2510444"/>
            <a:ext cx="11174504" cy="3997932"/>
          </a:xfrm>
        </p:spPr>
        <p:txBody>
          <a:bodyPr/>
          <a:lstStyle/>
          <a:p>
            <a:r>
              <a:rPr lang="en-US" sz="2800" b="1" dirty="0" smtClean="0"/>
              <a:t>Speak </a:t>
            </a:r>
            <a:r>
              <a:rPr lang="en-US" sz="2800" b="1" dirty="0"/>
              <a:t>Your Truth </a:t>
            </a:r>
          </a:p>
          <a:p>
            <a:r>
              <a:rPr lang="en-US" sz="2800" b="1" dirty="0"/>
              <a:t>Stay Engaged</a:t>
            </a:r>
          </a:p>
          <a:p>
            <a:r>
              <a:rPr lang="en-US" sz="2800" b="1" dirty="0"/>
              <a:t>Expect to Experience Discomfort at Some Level</a:t>
            </a:r>
          </a:p>
          <a:p>
            <a:r>
              <a:rPr lang="en-US" sz="2800" b="1" dirty="0"/>
              <a:t>Be Aware of </a:t>
            </a:r>
            <a:r>
              <a:rPr lang="en-US" sz="2800" b="1" u="sng" dirty="0"/>
              <a:t>Intent</a:t>
            </a:r>
            <a:r>
              <a:rPr lang="en-US" sz="2800" b="1" dirty="0"/>
              <a:t>; Own Your </a:t>
            </a:r>
            <a:r>
              <a:rPr lang="en-US" sz="2800" b="1" u="sng" dirty="0"/>
              <a:t>Impact</a:t>
            </a:r>
          </a:p>
          <a:p>
            <a:r>
              <a:rPr lang="en-US" sz="2800" b="1" dirty="0"/>
              <a:t>Accept and Expect Non-Closure</a:t>
            </a:r>
          </a:p>
          <a:p>
            <a:r>
              <a:rPr lang="en-US" sz="2800" b="1" dirty="0"/>
              <a:t>Maintain a Learner Stance and Remain Open to New Thinking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57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0" y="452719"/>
            <a:ext cx="9711547" cy="1424208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</a:rPr>
              <a:t>Racial Equity </a:t>
            </a:r>
            <a:r>
              <a:rPr lang="en-US" sz="4000" b="1" dirty="0" smtClean="0">
                <a:solidFill>
                  <a:schemeClr val="bg1"/>
                </a:solidFill>
              </a:rPr>
              <a:t>Policy </a:t>
            </a:r>
            <a:r>
              <a:rPr lang="en-US" sz="4000" b="1" dirty="0" err="1" smtClean="0">
                <a:solidFill>
                  <a:schemeClr val="bg1"/>
                </a:solidFill>
              </a:rPr>
              <a:t>Convenings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>
                <a:solidFill>
                  <a:schemeClr val="bg1"/>
                </a:solidFill>
              </a:rPr>
              <a:t>* </a:t>
            </a:r>
            <a:r>
              <a:rPr lang="en-US" sz="2000" b="1" i="1" dirty="0" smtClean="0">
                <a:solidFill>
                  <a:schemeClr val="bg1"/>
                </a:solidFill>
              </a:rPr>
              <a:t>Puget </a:t>
            </a:r>
            <a:r>
              <a:rPr lang="en-US" sz="2000" b="1" i="1" dirty="0">
                <a:solidFill>
                  <a:schemeClr val="bg1"/>
                </a:solidFill>
              </a:rPr>
              <a:t>Sound Educational </a:t>
            </a:r>
            <a:r>
              <a:rPr lang="en-US" sz="2000" b="1" i="1" dirty="0" smtClean="0">
                <a:solidFill>
                  <a:schemeClr val="bg1"/>
                </a:solidFill>
              </a:rPr>
              <a:t>Service </a:t>
            </a:r>
            <a:r>
              <a:rPr lang="en-US" sz="2000" b="1" i="1" dirty="0">
                <a:solidFill>
                  <a:schemeClr val="bg1"/>
                </a:solidFill>
              </a:rPr>
              <a:t>District </a:t>
            </a:r>
            <a:r>
              <a:rPr lang="en-US" sz="2000" b="1" i="1" dirty="0" smtClean="0">
                <a:solidFill>
                  <a:schemeClr val="bg1"/>
                </a:solidFill>
              </a:rPr>
              <a:t>(PSESD)</a:t>
            </a:r>
            <a:r>
              <a:rPr lang="en-US" sz="2000" b="1" i="1" dirty="0">
                <a:solidFill>
                  <a:schemeClr val="bg1"/>
                </a:solidFill>
              </a:rPr>
              <a:t/>
            </a:r>
            <a:br>
              <a:rPr lang="en-US" sz="2000" b="1" i="1" dirty="0">
                <a:solidFill>
                  <a:schemeClr val="bg1"/>
                </a:solidFill>
              </a:rPr>
            </a:br>
            <a:r>
              <a:rPr lang="en-US" sz="2000" b="1" i="1" dirty="0" smtClean="0">
                <a:solidFill>
                  <a:schemeClr val="bg1"/>
                </a:solidFill>
              </a:rPr>
              <a:t>* Washington State School Director’s Association (WSSDA)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2633" y="2158450"/>
            <a:ext cx="51871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Six Racial </a:t>
            </a:r>
            <a:r>
              <a:rPr lang="en-US" sz="2400" b="1" i="1" dirty="0"/>
              <a:t>Equity </a:t>
            </a:r>
            <a:r>
              <a:rPr lang="en-US" sz="2400" b="1" i="1" dirty="0" smtClean="0"/>
              <a:t>Convenings (2015-18):</a:t>
            </a:r>
            <a:endParaRPr lang="en-US" sz="2400" b="1" i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785 Individuals attended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31 </a:t>
            </a:r>
            <a:r>
              <a:rPr lang="en-US" sz="2400" b="1" dirty="0"/>
              <a:t>School Districts </a:t>
            </a:r>
            <a:r>
              <a:rPr lang="en-US" sz="2400" b="1" dirty="0" smtClean="0"/>
              <a:t>represented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97 </a:t>
            </a:r>
            <a:r>
              <a:rPr lang="en-US" sz="2400" b="1" dirty="0"/>
              <a:t>Non-Profits, </a:t>
            </a:r>
            <a:r>
              <a:rPr lang="en-US" sz="2400" b="1" dirty="0" smtClean="0"/>
              <a:t>universities</a:t>
            </a:r>
            <a:r>
              <a:rPr lang="en-US" sz="2400" b="1" dirty="0"/>
              <a:t>, cities, parents, government agencies, charter </a:t>
            </a:r>
            <a:r>
              <a:rPr lang="en-US" sz="2400" b="1" dirty="0" smtClean="0"/>
              <a:t>authorizers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Planning for the next Convening</a:t>
            </a:r>
            <a:endParaRPr lang="en-US" sz="2400" b="1" dirty="0"/>
          </a:p>
        </p:txBody>
      </p:sp>
      <p:pic>
        <p:nvPicPr>
          <p:cNvPr id="5" name="Picture 4" descr="C:\Users\c.miller\AppData\Local\Microsoft\Windows\Temporary Internet Files\Content.Outlook\8UG98F8R\31098895360_b665ecae42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16" y="1876927"/>
            <a:ext cx="5716587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091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duotone>
                <a:schemeClr val="bg2">
                  <a:shade val="42000"/>
                  <a:hueMod val="42000"/>
                  <a:satMod val="124000"/>
                  <a:lumMod val="62000"/>
                </a:schemeClr>
                <a:schemeClr val="bg2">
                  <a:tint val="96000"/>
                  <a:satMod val="130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24" name="Picture 23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6" name="Picture 25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8" name="Oval 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" name="Picture 29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32" name="Picture 31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3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2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1" y="4055532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pic>
        <p:nvPicPr>
          <p:cNvPr id="10" name="Content Placeholder 11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8" y="797773"/>
            <a:ext cx="10488154" cy="3134151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618" y="4977789"/>
            <a:ext cx="9965119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dirty="0" smtClean="0"/>
              <a:t>This Work Is Never Finished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771591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606" y="1051983"/>
            <a:ext cx="9951194" cy="2356235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Questions?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5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duotone>
                <a:schemeClr val="bg2">
                  <a:shade val="42000"/>
                  <a:hueMod val="42000"/>
                  <a:satMod val="124000"/>
                  <a:lumMod val="62000"/>
                </a:schemeClr>
                <a:schemeClr val="bg2">
                  <a:tint val="96000"/>
                  <a:satMod val="130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27" name="Picture 9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8" name="Picture 11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9" name="Oval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" name="Picture 15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31" name="Picture 17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32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64447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3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520355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 rot="5400000" flipH="1">
            <a:off x="144846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56" y="647698"/>
            <a:ext cx="3698824" cy="5562139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9871" y="1325880"/>
            <a:ext cx="5604429" cy="39319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5600" b="1" dirty="0"/>
              <a:t>We can do this!  </a:t>
            </a:r>
            <a:r>
              <a:rPr lang="en-US" sz="5600" b="1" dirty="0" smtClean="0"/>
              <a:t/>
            </a:r>
            <a:br>
              <a:rPr lang="en-US" sz="5600" b="1" dirty="0" smtClean="0"/>
            </a:br>
            <a:r>
              <a:rPr lang="en-US" sz="5600" b="1" dirty="0"/>
              <a:t/>
            </a:r>
            <a:br>
              <a:rPr lang="en-US" sz="5600" b="1" dirty="0"/>
            </a:br>
            <a:r>
              <a:rPr lang="en-US" sz="5600" b="1" dirty="0" smtClean="0"/>
              <a:t>Thank </a:t>
            </a:r>
            <a:r>
              <a:rPr lang="en-US" sz="5600" b="1" dirty="0"/>
              <a:t>you for attending </a:t>
            </a:r>
            <a:r>
              <a:rPr lang="en-US" sz="5600" b="1" dirty="0" smtClean="0"/>
              <a:t>this </a:t>
            </a:r>
            <a:r>
              <a:rPr lang="en-US" sz="5600" b="1" dirty="0"/>
              <a:t>session.</a:t>
            </a:r>
          </a:p>
        </p:txBody>
      </p:sp>
    </p:spTree>
    <p:extLst>
      <p:ext uri="{BB962C8B-B14F-4D97-AF65-F5344CB8AC3E}">
        <p14:creationId xmlns:p14="http://schemas.microsoft.com/office/powerpoint/2010/main" val="2444824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110" y="393896"/>
            <a:ext cx="11320639" cy="122389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Equality vs. Equity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000" b="1" i="1" dirty="0" smtClean="0">
                <a:solidFill>
                  <a:schemeClr val="bg1"/>
                </a:solidFill>
              </a:rPr>
              <a:t>(Graphic by Robert Wood Johnson Foundation)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13" y="1617786"/>
            <a:ext cx="10776832" cy="4829699"/>
          </a:xfrm>
        </p:spPr>
      </p:pic>
    </p:spTree>
    <p:extLst>
      <p:ext uri="{BB962C8B-B14F-4D97-AF65-F5344CB8AC3E}">
        <p14:creationId xmlns:p14="http://schemas.microsoft.com/office/powerpoint/2010/main" val="810341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75082" cy="1400530"/>
          </a:xfrm>
        </p:spPr>
        <p:txBody>
          <a:bodyPr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WHAT DOES IT TAKE?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5817071" cy="4200245"/>
          </a:xfrm>
        </p:spPr>
        <p:txBody>
          <a:bodyPr/>
          <a:lstStyle/>
          <a:p>
            <a:r>
              <a:rPr lang="en-US" sz="2800" b="1" dirty="0" smtClean="0"/>
              <a:t>Leadership Components:</a:t>
            </a:r>
          </a:p>
          <a:p>
            <a:pPr lvl="1"/>
            <a:r>
              <a:rPr lang="en-US" sz="2600" b="1" dirty="0" smtClean="0"/>
              <a:t>Personal/Board Courage</a:t>
            </a:r>
          </a:p>
          <a:p>
            <a:pPr lvl="1"/>
            <a:r>
              <a:rPr lang="en-US" sz="2600" b="1" dirty="0" smtClean="0"/>
              <a:t>Personal/Board Commitment</a:t>
            </a:r>
          </a:p>
          <a:p>
            <a:pPr lvl="1"/>
            <a:endParaRPr lang="en-US" sz="2600" b="1" dirty="0" smtClean="0"/>
          </a:p>
          <a:p>
            <a:r>
              <a:rPr lang="en-US" sz="2800" b="1" dirty="0" smtClean="0"/>
              <a:t>Technical Components:</a:t>
            </a:r>
          </a:p>
          <a:p>
            <a:pPr lvl="1"/>
            <a:r>
              <a:rPr lang="en-US" sz="2800" b="1" dirty="0" smtClean="0"/>
              <a:t>Policy Development</a:t>
            </a:r>
          </a:p>
          <a:p>
            <a:pPr lvl="1"/>
            <a:r>
              <a:rPr lang="en-US" sz="2800" b="1" dirty="0" smtClean="0"/>
              <a:t>Resource Allocation</a:t>
            </a:r>
          </a:p>
          <a:p>
            <a:endParaRPr lang="en-US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25" y="2060575"/>
            <a:ext cx="4195763" cy="419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89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5" y="452718"/>
            <a:ext cx="11389658" cy="140053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TRUST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918" y="1853248"/>
            <a:ext cx="11214847" cy="4395151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sz="2800" b="1" dirty="0"/>
              <a:t>Capacity to serve </a:t>
            </a:r>
            <a:r>
              <a:rPr lang="en-US" sz="2800" b="1" dirty="0" smtClean="0"/>
              <a:t>in the </a:t>
            </a:r>
            <a:r>
              <a:rPr lang="en-US" sz="2800" b="1" dirty="0"/>
              <a:t>relationship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r>
              <a:rPr lang="en-US" sz="2800" b="1" dirty="0"/>
              <a:t>Integrity</a:t>
            </a:r>
          </a:p>
          <a:p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  <a:p>
            <a:r>
              <a:rPr lang="en-US" sz="2800" b="1" dirty="0"/>
              <a:t>Benevolent Intent</a:t>
            </a:r>
          </a:p>
          <a:p>
            <a:pPr marL="0" indent="0">
              <a:buNone/>
            </a:pPr>
            <a:r>
              <a:rPr lang="en-US" dirty="0"/>
              <a:t>     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C:\Users\c.miller\AppData\Local\Microsoft\Windows\Temporary Internet Files\Content.Outlook\8UG98F8R\is4862115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318" y="1853248"/>
            <a:ext cx="4106253" cy="419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394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Speak Your Truth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Everyone has a lived experience; everyone has a personal story.</a:t>
            </a:r>
          </a:p>
          <a:p>
            <a:endParaRPr lang="en-US" sz="2800" b="1" dirty="0"/>
          </a:p>
          <a:p>
            <a:r>
              <a:rPr lang="en-US" sz="2800" b="1" dirty="0" smtClean="0"/>
              <a:t>All perspectives are valid; all perspectives are partial.</a:t>
            </a:r>
          </a:p>
          <a:p>
            <a:pPr marL="0" indent="0">
              <a:buNone/>
            </a:pPr>
            <a:r>
              <a:rPr lang="en-US" sz="2000" b="1" i="1" dirty="0" smtClean="0"/>
              <a:t>	(Dr. Marion Smith)</a:t>
            </a:r>
            <a:endParaRPr lang="en-US" sz="2000" b="1" i="1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2056092"/>
            <a:ext cx="4395787" cy="420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02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435" y="452718"/>
            <a:ext cx="11040036" cy="140053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Commitment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103313" y="1130968"/>
          <a:ext cx="8947150" cy="5117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Content Placeholder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122" y="1601881"/>
            <a:ext cx="60346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34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51124" cy="140053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Courage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103313" y="1130968"/>
          <a:ext cx="8947150" cy="5117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C:\Users\c.miller\AppData\Local\Microsoft\Windows\Temporary Internet Files\Content.Outlook\8UG98F8R\IMG_0119_OU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386" y="1619250"/>
            <a:ext cx="603504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2593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 Red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Course Overview (widescreen)</Template>
  <TotalTime>0</TotalTime>
  <Words>1010</Words>
  <Application>Microsoft Office PowerPoint</Application>
  <PresentationFormat>Widescreen</PresentationFormat>
  <Paragraphs>247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Century Gothic</vt:lpstr>
      <vt:lpstr>Wingdings</vt:lpstr>
      <vt:lpstr>Wingdings 3</vt:lpstr>
      <vt:lpstr>Ion</vt:lpstr>
      <vt:lpstr>PowerPoint Presentation</vt:lpstr>
      <vt:lpstr>Learner Outcomes:</vt:lpstr>
      <vt:lpstr> Our Norms for this Conversation (Adapted from Courageous Conversations About Race by Glenn Singleton)</vt:lpstr>
      <vt:lpstr>Equality vs. Equity (Graphic by Robert Wood Johnson Foundation)</vt:lpstr>
      <vt:lpstr>WHAT DOES IT TAKE?</vt:lpstr>
      <vt:lpstr>TRUST</vt:lpstr>
      <vt:lpstr>Speak Your Truth</vt:lpstr>
      <vt:lpstr>Commitment</vt:lpstr>
      <vt:lpstr>Courage</vt:lpstr>
      <vt:lpstr>Engage the Willing</vt:lpstr>
      <vt:lpstr>Turn &amp; Talk</vt:lpstr>
      <vt:lpstr>What Does the Leadership Team  Need to Do?</vt:lpstr>
      <vt:lpstr>Establish the “WHY”</vt:lpstr>
      <vt:lpstr>Take a Look - What do you See?</vt:lpstr>
      <vt:lpstr>Where to Look for Disparities?</vt:lpstr>
      <vt:lpstr>YOU MUST:</vt:lpstr>
      <vt:lpstr>Develop a Shared Understanding  of Racial Equity</vt:lpstr>
      <vt:lpstr>LISTEN to Your Students &amp; Families</vt:lpstr>
      <vt:lpstr>Who Else Do You Engage With?</vt:lpstr>
      <vt:lpstr>Authentic Student Engagement</vt:lpstr>
      <vt:lpstr>Are You Personally Prepared  for this Work?</vt:lpstr>
      <vt:lpstr>Courageous Conversations About Race</vt:lpstr>
      <vt:lpstr>PowerPoint Presentation</vt:lpstr>
      <vt:lpstr>Resources</vt:lpstr>
      <vt:lpstr>How Does the Leadership Team Ensure the Policy is Implemented? </vt:lpstr>
      <vt:lpstr>Reflection</vt:lpstr>
      <vt:lpstr>Enacting Racial Equity Policy</vt:lpstr>
      <vt:lpstr>Tools for Implementation Work:</vt:lpstr>
      <vt:lpstr>Can You Do this Work in Partnership  with Others? </vt:lpstr>
      <vt:lpstr>Racial Equity Policy Convenings * Puget Sound Educational Service District (PSESD) * Washington State School Director’s Association (WSSDA)</vt:lpstr>
      <vt:lpstr>This Work Is Never Finished</vt:lpstr>
      <vt:lpstr>Questions?</vt:lpstr>
      <vt:lpstr>We can do this!    Thank you for attending this session.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2017-06-28T16:26:09Z</dcterms:created>
  <dcterms:modified xsi:type="dcterms:W3CDTF">2018-06-18T20:24:52Z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TC030395169991</vt:lpwstr>
  </property>
</Properties>
</file>