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4" r:id="rId3"/>
    <p:sldId id="288" r:id="rId4"/>
    <p:sldId id="289" r:id="rId5"/>
    <p:sldId id="290" r:id="rId6"/>
    <p:sldId id="291" r:id="rId7"/>
    <p:sldId id="293" r:id="rId8"/>
    <p:sldId id="292" r:id="rId9"/>
    <p:sldId id="279" r:id="rId10"/>
    <p:sldId id="280" r:id="rId11"/>
    <p:sldId id="281" r:id="rId12"/>
    <p:sldId id="257" r:id="rId13"/>
    <p:sldId id="258" r:id="rId14"/>
    <p:sldId id="284" r:id="rId15"/>
    <p:sldId id="275" r:id="rId16"/>
    <p:sldId id="269" r:id="rId17"/>
    <p:sldId id="266" r:id="rId18"/>
    <p:sldId id="260" r:id="rId19"/>
    <p:sldId id="274" r:id="rId20"/>
    <p:sldId id="270" r:id="rId21"/>
    <p:sldId id="259" r:id="rId22"/>
    <p:sldId id="285" r:id="rId23"/>
    <p:sldId id="287" r:id="rId24"/>
    <p:sldId id="265" r:id="rId25"/>
    <p:sldId id="271" r:id="rId26"/>
    <p:sldId id="261" r:id="rId27"/>
    <p:sldId id="283" r:id="rId28"/>
    <p:sldId id="267" r:id="rId29"/>
    <p:sldId id="272" r:id="rId30"/>
    <p:sldId id="262" r:id="rId31"/>
    <p:sldId id="268" r:id="rId32"/>
    <p:sldId id="278" r:id="rId33"/>
    <p:sldId id="273" r:id="rId34"/>
    <p:sldId id="282" r:id="rId35"/>
    <p:sldId id="263" r:id="rId36"/>
    <p:sldId id="286" r:id="rId37"/>
  </p:sldIdLst>
  <p:sldSz cx="12192000" cy="6858000"/>
  <p:notesSz cx="7010400" cy="93726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9D109920-2B47-4AF6-A52D-A3EFD938DE5E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E036AA9A-47FC-49F1-A68F-98EAF150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0258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0392F0EC-B6BD-4712-9F9F-5216E31534A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71575"/>
            <a:ext cx="562292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10564"/>
            <a:ext cx="5608320" cy="3690461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70257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06CBACCE-EDD4-420B-AF6B-92A28DA3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E3C019-8BE5-4286-B4B5-11CCC0B48C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Pressure and support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5A9ED4-BDC6-4F65-809A-70DAE90C600B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547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Pressure and support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5A9ED4-BDC6-4F65-809A-70DAE90C600B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383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Pressure and support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5A9ED4-BDC6-4F65-809A-70DAE90C600B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5650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Pressure and support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5A9ED4-BDC6-4F65-809A-70DAE90C600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86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Pressure and support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5A9ED4-BDC6-4F65-809A-70DAE90C600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978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A8ED47-7CB6-43C2-AD54-CCDFFB7E5C2E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56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8464" indent="-31094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3790" indent="-24875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1306" indent="-24875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38822" indent="-24875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36338" indent="-248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33854" indent="-248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31369" indent="-248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28885" indent="-248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A8ED47-7CB6-43C2-AD54-CCDFFB7E5C2E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8839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A8ED47-7CB6-43C2-AD54-CCDFFB7E5C2E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3536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A8ED47-7CB6-43C2-AD54-CCDFFB7E5C2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332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F380A-C995-4A7E-AB63-F42BC62FE964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Underscore that “board learning” was a role that boards in Lighthouse 2 Pilot districts identified as an additional role/bullet as a key board role.</a:t>
            </a:r>
          </a:p>
        </p:txBody>
      </p:sp>
    </p:spTree>
    <p:extLst>
      <p:ext uri="{BB962C8B-B14F-4D97-AF65-F5344CB8AC3E}">
        <p14:creationId xmlns:p14="http://schemas.microsoft.com/office/powerpoint/2010/main" val="51855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FC4B2E-47AB-42BE-8E29-1344DC41C80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Introduce the five areas here.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Will go into more depth in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1043073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F380A-C995-4A7E-AB63-F42BC62FE964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Underscore that “board learning” was a role that boards in Lighthouse 2 Pilot districts identified as an additional role/bullet as a key board role.</a:t>
            </a:r>
          </a:p>
        </p:txBody>
      </p:sp>
    </p:spTree>
    <p:extLst>
      <p:ext uri="{BB962C8B-B14F-4D97-AF65-F5344CB8AC3E}">
        <p14:creationId xmlns:p14="http://schemas.microsoft.com/office/powerpoint/2010/main" val="1985552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F380A-C995-4A7E-AB63-F42BC62FE964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Underscore that “board learning” was a role that boards in Lighthouse 2 Pilot districts identified as an additional role/bullet as a key board role.</a:t>
            </a:r>
          </a:p>
        </p:txBody>
      </p:sp>
    </p:spTree>
    <p:extLst>
      <p:ext uri="{BB962C8B-B14F-4D97-AF65-F5344CB8AC3E}">
        <p14:creationId xmlns:p14="http://schemas.microsoft.com/office/powerpoint/2010/main" val="1351401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F380A-C995-4A7E-AB63-F42BC62FE964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Underscore that “board learning” was a role that boards in Lighthouse 2 Pilot districts identified as an additional role/bullet as a key board role.</a:t>
            </a:r>
          </a:p>
        </p:txBody>
      </p:sp>
    </p:spTree>
    <p:extLst>
      <p:ext uri="{BB962C8B-B14F-4D97-AF65-F5344CB8AC3E}">
        <p14:creationId xmlns:p14="http://schemas.microsoft.com/office/powerpoint/2010/main" val="876175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FE549-046A-47FE-BD9F-1C1CC60B2F41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400" b="1" dirty="0"/>
              <a:t>Warren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Today’s purpose – introduce a tool that’s for awareness level only.  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Board/</a:t>
            </a:r>
            <a:r>
              <a:rPr lang="en-US" dirty="0" err="1" smtClean="0"/>
              <a:t>supt</a:t>
            </a:r>
            <a:r>
              <a:rPr lang="en-US" dirty="0" smtClean="0"/>
              <a:t> team be using this tool (Role of the Board 3 column organizer) over the course of the next couple of years in training and at the board table.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Concept of reciprocity of accountability (shown in 3 column organizer </a:t>
            </a:r>
            <a:r>
              <a:rPr lang="en-US" dirty="0" err="1" smtClean="0"/>
              <a:t>ppt</a:t>
            </a:r>
            <a:r>
              <a:rPr lang="en-US" dirty="0" smtClean="0"/>
              <a:t> 8)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Emphasize board/</a:t>
            </a:r>
            <a:r>
              <a:rPr lang="en-US" dirty="0" err="1" smtClean="0"/>
              <a:t>supt</a:t>
            </a:r>
            <a:r>
              <a:rPr lang="en-US" dirty="0" smtClean="0"/>
              <a:t> team will repeatedly use this tool in the coming months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It only includes first 3 roles of the board because board/</a:t>
            </a:r>
            <a:r>
              <a:rPr lang="en-US" dirty="0" err="1" smtClean="0"/>
              <a:t>supt</a:t>
            </a:r>
            <a:r>
              <a:rPr lang="en-US" dirty="0" smtClean="0"/>
              <a:t> team must have clarity around these three roles (expectations, create conditions for success-support, and hold system accountable) BEFORE they have meaningful content around which to engage public.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Introduce concept of reciprocity of accountability (have to ensure conditions for success exist and be clear about what board/supt. are willing to accept as evidence of progress before they can hold staff &amp; themselves accountable to achieve the expectations.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Use Elmore quote to underscore importance of accountability (hard copy of quote)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94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Reference a home addition project…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011F8A-2171-42C7-A538-C493941A6F0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022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Reference a home addition project…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011F8A-2171-42C7-A538-C493941A6F0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297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Reference a home addition project…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011F8A-2171-42C7-A538-C493941A6F0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561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b="1"/>
              <a:t>Reference a home addition project…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011F8A-2171-42C7-A538-C493941A6F0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91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355C9F-E461-4847-9C85-C4D1F06ED1D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71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355C9F-E461-4847-9C85-C4D1F06ED1D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145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263" indent="-292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8097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5336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2575" indent="-2336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9814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7053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4291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1530" indent="-233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355C9F-E461-4847-9C85-C4D1F06ED1D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87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 </a:t>
            </a:r>
            <a:r>
              <a:rPr lang="en-US">
                <a:sym typeface="Symbol" pitchFamily="18" charset="2"/>
              </a:rPr>
              <a:t></a:t>
            </a:r>
            <a:r>
              <a:rPr lang="en-US"/>
              <a:t> 2006 by The Iowa School Boards Foundation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FE6B-8B9B-4833-84CD-74DFB0C3D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7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040" y="1608253"/>
            <a:ext cx="5821919" cy="2677648"/>
          </a:xfrm>
        </p:spPr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Roles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Board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082" y="4766935"/>
            <a:ext cx="9890997" cy="44384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questions every board needs to ask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295096" y="6026162"/>
            <a:ext cx="5610710" cy="2921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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 by The Iowa Association of School Boards/Connecticut Lighthouse</a:t>
            </a:r>
          </a:p>
        </p:txBody>
      </p:sp>
      <p:pic>
        <p:nvPicPr>
          <p:cNvPr id="8" name="Picture 5" descr="logo2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" y="5772194"/>
            <a:ext cx="1377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09" y="5606140"/>
            <a:ext cx="6477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873" y="5579788"/>
            <a:ext cx="732155" cy="59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ldred Rock Lighthouse, Inside Passage between Juneau and Haines, Alaska  | James A. Brasw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0" y="592170"/>
            <a:ext cx="2871089" cy="40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8087" y="5246671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Federation of Trainers and Meeting Planners Annual Conference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Juneau, AK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7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oosetimber.com/wp-content/uploads/2014/04/Interior-Framing-log-ho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" y="356616"/>
            <a:ext cx="9159144" cy="61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523" y="616944"/>
            <a:ext cx="894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take to build a house?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2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oosetimber.com/wp-content/uploads/2014/04/Interior-Framing-log-ho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" y="356616"/>
            <a:ext cx="9159144" cy="61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4063" y="1585158"/>
            <a:ext cx="7644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Blueprints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work daily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with 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sub-contractors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curve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23" y="616944"/>
            <a:ext cx="894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take to build a house?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66726"/>
            <a:ext cx="8229600" cy="950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Understandings About the Role of the Board. . .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833" y="2581688"/>
            <a:ext cx="9476231" cy="310895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clear expectations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Hold the system accountable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conditions so the work can succeed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the public will to succeed </a:t>
            </a:r>
          </a:p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as a Board/Superintendent Team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0" y="2944368"/>
            <a:ext cx="2098392" cy="2892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7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57250"/>
            <a:ext cx="822960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Set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Expectations. . .</a:t>
            </a:r>
          </a:p>
        </p:txBody>
      </p:sp>
      <p:pic>
        <p:nvPicPr>
          <p:cNvPr id="5" name="Picture 2" descr="http://chinachannel.co/wp-content/uploads/2015/08/dilbe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6" y="2959100"/>
            <a:ext cx="10189608" cy="31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30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055" y="3441700"/>
            <a:ext cx="8761412" cy="3416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Vision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a “Blue-Print”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 Effect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57250"/>
            <a:ext cx="822960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Set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Expectations. .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4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57250"/>
            <a:ext cx="822960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Set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Expectations. . 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064" y="2425700"/>
            <a:ext cx="10945367" cy="3416300"/>
          </a:xfrm>
        </p:spPr>
        <p:txBody>
          <a:bodyPr>
            <a:noAutofit/>
          </a:bodyPr>
          <a:lstStyle/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Get clear about the greatest student learning needs – the most important content area to improve first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Believe more is possible and communicate high expectations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Establish a clear and narrow focus for improvement – clarify improvement goals and specific targets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Focus on student learning and teaching (Improving teaching as the key strategy for improving learning)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Ensure that your policy manual reflects your expectations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70" y="2453676"/>
            <a:ext cx="8825658" cy="2677648"/>
          </a:xfrm>
        </p:spPr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our greatest hopes for the district in this area?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981200" y="857250"/>
            <a:ext cx="8229600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Set Clear Expectations. . 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7645" y="2099733"/>
            <a:ext cx="3196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#1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695326"/>
            <a:ext cx="10616184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for Success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3.amazonaws.com/ptb-uploads-prod/blog/wp-content/uploads/2015/12/8-things-successful-people-perform-differently-from-oth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41" y="2538328"/>
            <a:ext cx="6010021" cy="400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3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48" y="2676652"/>
            <a:ext cx="11951208" cy="3416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Reciprocity of Accountability</a:t>
            </a:r>
          </a:p>
          <a:p>
            <a:pPr lvl="1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Richard Elmore, 2000,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Building a New Structure for School Leadership</a:t>
            </a:r>
          </a:p>
          <a:p>
            <a:pPr lvl="1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“Equal and complementary responsibility to assure you have the capacity to do what I am asking you to do.”</a:t>
            </a:r>
          </a:p>
          <a:p>
            <a:pPr lvl="1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. .educate me on the process of learning how to do it. . .”</a:t>
            </a:r>
          </a:p>
          <a:p>
            <a:pPr eaLnBrk="1" hangingPunct="1">
              <a:defRPr/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695326"/>
            <a:ext cx="10616184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for Success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695326"/>
            <a:ext cx="10616184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for Success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" y="2329180"/>
            <a:ext cx="11265407" cy="452882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Demonstrate commitment to the improvement focus through board actions and decisions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 quality professional development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Stay the course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 &amp; connect with districtwide leadership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 and nurture the board/superintendent team leadership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Ensure all parts of the system are aligned around the learning needs of students (curriculum, instruction, assessment; goals, actions, resource allocation; etc.).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Align your district policy manual to support these conditions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4411" y="2765700"/>
            <a:ext cx="8825658" cy="86142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willing to support to ensure the expectations can be met?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buNone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gray">
          <a:xfrm>
            <a:off x="594360" y="695326"/>
            <a:ext cx="10616184" cy="950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Create Conditions for Success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6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Hold the System Accountable. . .</a:t>
            </a:r>
          </a:p>
        </p:txBody>
      </p:sp>
      <p:pic>
        <p:nvPicPr>
          <p:cNvPr id="2050" name="Picture 2" descr="https://www.careersingovernment.com/tools/wp-content/uploads/2014/07/Accountability.green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09" y="2933128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5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Hold the System Accountable. . .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4" y="2197100"/>
            <a:ext cx="8761412" cy="3416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Mandate</a:t>
            </a:r>
          </a:p>
          <a:p>
            <a:pPr lvl="1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.adopt goals that will improve student achievement. . .</a:t>
            </a:r>
          </a:p>
          <a:p>
            <a:pPr lvl="1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.address educational inequities. . .</a:t>
            </a:r>
          </a:p>
          <a:p>
            <a:pPr lvl="1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.provisions for assessing progress</a:t>
            </a:r>
          </a:p>
          <a:p>
            <a:pPr lvl="1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.ensure student achievement goals have been met</a:t>
            </a:r>
          </a:p>
          <a:p>
            <a:pPr lvl="1" eaLnBrk="1" hangingPunct="1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Imperative</a:t>
            </a:r>
          </a:p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and Support</a:t>
            </a:r>
          </a:p>
          <a:p>
            <a:pPr lvl="1"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73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62400" y="1676400"/>
            <a:ext cx="4114800" cy="4038600"/>
          </a:xfrm>
          <a:prstGeom prst="ellipse">
            <a:avLst/>
          </a:prstGeom>
          <a:solidFill>
            <a:schemeClr val="bg1"/>
          </a:solidFill>
          <a:ln w="304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5000" y="3276601"/>
            <a:ext cx="3411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BLAME</a:t>
            </a: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4564999" y="2267839"/>
            <a:ext cx="2909602" cy="2855722"/>
          </a:xfrm>
          <a:prstGeom prst="line">
            <a:avLst/>
          </a:prstGeom>
          <a:ln w="304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Hold the System Accountable. . .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90" y="2437601"/>
            <a:ext cx="11568465" cy="3416300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data extensively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Determine what you will accept as evidence of progress/success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 progress regularly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Apply pressure for accountability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Ensure that policies articulate expectations of the board and district</a:t>
            </a:r>
          </a:p>
          <a:p>
            <a:pPr marL="457200" lvl="1" indent="0" eaLnBrk="1" hangingPunct="1">
              <a:buNone/>
              <a:defRPr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8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4411" y="2765700"/>
            <a:ext cx="8825658" cy="86142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we accept as evidence of progress toward expected outcomes?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buNone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Hold the System Accountable. . .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7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868680" y="685800"/>
            <a:ext cx="934212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Public Will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www.kygo.com/wp-content/uploads/sites/33/2015/08/LM-Shot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88" y="2527998"/>
            <a:ext cx="5834891" cy="39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1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6934200" y="2743200"/>
            <a:ext cx="3436938" cy="1981200"/>
            <a:chOff x="240" y="1344"/>
            <a:chExt cx="5333" cy="2592"/>
          </a:xfrm>
        </p:grpSpPr>
        <p:sp>
          <p:nvSpPr>
            <p:cNvPr id="31749" name="Rectangle 2"/>
            <p:cNvSpPr>
              <a:spLocks noChangeArrowheads="1"/>
            </p:cNvSpPr>
            <p:nvPr/>
          </p:nvSpPr>
          <p:spPr bwMode="auto">
            <a:xfrm rot="1553348">
              <a:off x="3504" y="1392"/>
              <a:ext cx="1632" cy="24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0" name="Rectangle 3"/>
            <p:cNvSpPr>
              <a:spLocks noChangeArrowheads="1"/>
            </p:cNvSpPr>
            <p:nvPr/>
          </p:nvSpPr>
          <p:spPr bwMode="auto">
            <a:xfrm>
              <a:off x="2064" y="1344"/>
              <a:ext cx="1824" cy="24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1" name="Rectangle 4"/>
            <p:cNvSpPr>
              <a:spLocks noChangeArrowheads="1"/>
            </p:cNvSpPr>
            <p:nvPr/>
          </p:nvSpPr>
          <p:spPr bwMode="auto">
            <a:xfrm rot="-1702618">
              <a:off x="672" y="1392"/>
              <a:ext cx="1920" cy="254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920" name="Picture 7" descr="AMTE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5333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359098" y="2265950"/>
            <a:ext cx="4652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868680" y="685800"/>
            <a:ext cx="934212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Public Will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3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1016" y="2875002"/>
            <a:ext cx="10131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Create awareness of the need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Create urgency around the moral purpose of improvement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Instill hope that it’s possible to change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Connect with the community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Ensure that the board has policies related to communications and community involvement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868680" y="685800"/>
            <a:ext cx="9342120" cy="560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Public Will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10403" y="2063157"/>
            <a:ext cx="8825658" cy="2677648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What will we need to do to gain community support for this work?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gray">
          <a:xfrm>
            <a:off x="868680" y="685800"/>
            <a:ext cx="9342120" cy="560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Build Public Will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0427" y="304801"/>
            <a:ext cx="8991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ym typeface="Wingdings" panose="05000000000000000000" pitchFamily="2" charset="2"/>
              </a:rPr>
              <a:t>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</a:t>
            </a:r>
            <a:endParaRPr lang="en-US" sz="1200" b="1" dirty="0"/>
          </a:p>
          <a:p>
            <a:endParaRPr lang="en-US" sz="1200" b="1" dirty="0">
              <a:sym typeface="Wingdings" panose="05000000000000000000" pitchFamily="2" charset="2"/>
            </a:endParaRPr>
          </a:p>
          <a:p>
            <a:endParaRPr lang="en-US" sz="1200" b="1" dirty="0">
              <a:sym typeface="Wingdings" panose="05000000000000000000" pitchFamily="2" charset="2"/>
            </a:endParaRPr>
          </a:p>
          <a:p>
            <a:endParaRPr lang="en-US" sz="1200" b="1" dirty="0">
              <a:sym typeface="Wingdings" panose="05000000000000000000" pitchFamily="2" charset="2"/>
            </a:endParaRP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9402" y="5943600"/>
            <a:ext cx="515365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There are 1842 faces on this page</a:t>
            </a:r>
          </a:p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(One for EVERY Child in the North Branford Public Schools)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3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56" y="2523744"/>
            <a:ext cx="62484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Learn Together as a Board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4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953" y="2839837"/>
            <a:ext cx="9588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Establish board learning time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Learn together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Talk to each other – extensive board conversations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Develop a willingness and readiness to lead and allow others to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lead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Learn Together as a Board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511" y="2211949"/>
            <a:ext cx="11030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e. Build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commitment to the improvement focus through shared information and discussion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f. Establish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board policies that encourage board development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g. Engage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 deliberative policy development – lead through your policies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Learn Together as a Board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3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1696" y="28040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What information does the board need to ensure the right decisions are made?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Learn Together as a Board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3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oosetimber.com/wp-content/uploads/2014/04/Interior-Framing-log-ho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 contras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" y="356616"/>
            <a:ext cx="9159144" cy="61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523" y="1652529"/>
            <a:ext cx="8943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Blueprints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Plan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work daily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with sub-contractors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curve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23" y="616944"/>
            <a:ext cx="894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take to build a house?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8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9626"/>
            <a:ext cx="8229600" cy="6080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the Board. . .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527175" y="-5905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</a:p>
          <a:p>
            <a:pPr eaLnBrk="0" hangingPunct="0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8" name="Rectangle 25"/>
          <p:cNvSpPr>
            <a:spLocks noChangeArrowheads="1"/>
          </p:cNvSpPr>
          <p:nvPr/>
        </p:nvSpPr>
        <p:spPr bwMode="auto">
          <a:xfrm>
            <a:off x="1527175" y="6810376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</a:p>
          <a:p>
            <a:pPr eaLnBrk="0" hangingPunct="0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8640"/>
            <a:ext cx="9144000" cy="5540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3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586" y="1556851"/>
            <a:ext cx="8825660" cy="182251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www.connecticutlighthouse.org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701" y="5648340"/>
            <a:ext cx="795624" cy="603548"/>
          </a:xfrm>
          <a:prstGeom prst="rect">
            <a:avLst/>
          </a:prstGeom>
        </p:spPr>
      </p:pic>
      <p:pic>
        <p:nvPicPr>
          <p:cNvPr id="6" name="Picture 5" descr="logo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5" y="5784041"/>
            <a:ext cx="1767840" cy="5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15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2302"/>
            <a:ext cx="9144000" cy="50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6852"/>
            <a:ext cx="9144000" cy="50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51589"/>
            <a:ext cx="9144000" cy="49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905125" y="-923925"/>
            <a:ext cx="645795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6040" y="2913889"/>
            <a:ext cx="6711654" cy="419548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that Only the Board Can do!</a:t>
            </a:r>
          </a:p>
        </p:txBody>
      </p:sp>
    </p:spTree>
    <p:extLst>
      <p:ext uri="{BB962C8B-B14F-4D97-AF65-F5344CB8AC3E}">
        <p14:creationId xmlns:p14="http://schemas.microsoft.com/office/powerpoint/2010/main" val="28166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oosetimber.com/wp-content/uploads/2014/04/Interior-Framing-log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" y="356616"/>
            <a:ext cx="9159144" cy="610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6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241</TotalTime>
  <Words>1096</Words>
  <Application>Microsoft Office PowerPoint</Application>
  <PresentationFormat>Widescreen</PresentationFormat>
  <Paragraphs>160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Calibri</vt:lpstr>
      <vt:lpstr>Century Gothic</vt:lpstr>
      <vt:lpstr>Symbol</vt:lpstr>
      <vt:lpstr>Times New Roman</vt:lpstr>
      <vt:lpstr>Wingdings</vt:lpstr>
      <vt:lpstr>Wingdings 3</vt:lpstr>
      <vt:lpstr>Ion Boardroom</vt:lpstr>
      <vt:lpstr>The Five Roles  of the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Emerging Understandings About the Role of the Board. . .</vt:lpstr>
      <vt:lpstr>1.  Set Clear Expectations. . .</vt:lpstr>
      <vt:lpstr>1.  Set Clear Expectations. . .</vt:lpstr>
      <vt:lpstr>1.  Set Clear Expectations. . .</vt:lpstr>
      <vt:lpstr>What are our greatest hopes for the district in this area? </vt:lpstr>
      <vt:lpstr>2.  Create Conditions for Success</vt:lpstr>
      <vt:lpstr>2.  Create Conditions for Success</vt:lpstr>
      <vt:lpstr>2.  Create Conditions for Success</vt:lpstr>
      <vt:lpstr>PowerPoint Presentation</vt:lpstr>
      <vt:lpstr>3.  Hold the System Accountable. . .</vt:lpstr>
      <vt:lpstr>3.  Hold the System Accountable. . .</vt:lpstr>
      <vt:lpstr>PowerPoint Presentation</vt:lpstr>
      <vt:lpstr>3.  Hold the System Accountable. . .</vt:lpstr>
      <vt:lpstr>PowerPoint Presentation</vt:lpstr>
      <vt:lpstr>4. Build Public Will</vt:lpstr>
      <vt:lpstr>4. Build Public Will</vt:lpstr>
      <vt:lpstr>4. Build Public Will</vt:lpstr>
      <vt:lpstr>What will we need to do to gain community support for this work? </vt:lpstr>
      <vt:lpstr>5. Learn Together as a Board Team</vt:lpstr>
      <vt:lpstr>5. Learn Together as a Board Team</vt:lpstr>
      <vt:lpstr>5. Learn Together as a Board Team</vt:lpstr>
      <vt:lpstr>PowerPoint Presentation</vt:lpstr>
      <vt:lpstr>PowerPoint Presentation</vt:lpstr>
      <vt:lpstr>The Role of the Board. . .</vt:lpstr>
      <vt:lpstr>www.connecticutlighthouse.org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Roles of the Board</dc:title>
  <dc:creator>Nick Caruso</dc:creator>
  <cp:lastModifiedBy>Nick Caruso</cp:lastModifiedBy>
  <cp:revision>49</cp:revision>
  <cp:lastPrinted>2018-04-11T13:37:51Z</cp:lastPrinted>
  <dcterms:created xsi:type="dcterms:W3CDTF">2016-04-07T12:24:44Z</dcterms:created>
  <dcterms:modified xsi:type="dcterms:W3CDTF">2018-06-06T14:33:10Z</dcterms:modified>
</cp:coreProperties>
</file>