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5" r:id="rId4"/>
    <p:sldMasterId id="2147483659" r:id="rId5"/>
    <p:sldMasterId id="2147483671" r:id="rId6"/>
    <p:sldMasterId id="2147483683" r:id="rId7"/>
    <p:sldMasterId id="2147483695" r:id="rId8"/>
    <p:sldMasterId id="2147483707" r:id="rId9"/>
    <p:sldMasterId id="2147483711" r:id="rId10"/>
    <p:sldMasterId id="2147483723" r:id="rId11"/>
    <p:sldMasterId id="2147483735" r:id="rId12"/>
    <p:sldMasterId id="2147483739" r:id="rId13"/>
  </p:sldMasterIdLst>
  <p:notesMasterIdLst>
    <p:notesMasterId r:id="rId47"/>
  </p:notesMasterIdLst>
  <p:handoutMasterIdLst>
    <p:handoutMasterId r:id="rId48"/>
  </p:handoutMasterIdLst>
  <p:sldIdLst>
    <p:sldId id="256" r:id="rId14"/>
    <p:sldId id="259" r:id="rId15"/>
    <p:sldId id="282" r:id="rId16"/>
    <p:sldId id="261" r:id="rId17"/>
    <p:sldId id="262" r:id="rId18"/>
    <p:sldId id="294" r:id="rId19"/>
    <p:sldId id="280" r:id="rId20"/>
    <p:sldId id="284" r:id="rId21"/>
    <p:sldId id="286" r:id="rId22"/>
    <p:sldId id="290" r:id="rId23"/>
    <p:sldId id="287" r:id="rId24"/>
    <p:sldId id="281" r:id="rId25"/>
    <p:sldId id="265" r:id="rId26"/>
    <p:sldId id="268" r:id="rId27"/>
    <p:sldId id="289" r:id="rId28"/>
    <p:sldId id="277" r:id="rId29"/>
    <p:sldId id="266" r:id="rId30"/>
    <p:sldId id="278" r:id="rId31"/>
    <p:sldId id="274" r:id="rId32"/>
    <p:sldId id="279" r:id="rId33"/>
    <p:sldId id="297" r:id="rId34"/>
    <p:sldId id="298" r:id="rId35"/>
    <p:sldId id="275" r:id="rId36"/>
    <p:sldId id="273" r:id="rId37"/>
    <p:sldId id="272" r:id="rId38"/>
    <p:sldId id="271" r:id="rId39"/>
    <p:sldId id="291" r:id="rId40"/>
    <p:sldId id="283" r:id="rId41"/>
    <p:sldId id="270" r:id="rId42"/>
    <p:sldId id="292" r:id="rId43"/>
    <p:sldId id="269" r:id="rId44"/>
    <p:sldId id="299" r:id="rId45"/>
    <p:sldId id="258" r:id="rId4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B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667" autoAdjust="0"/>
  </p:normalViewPr>
  <p:slideViewPr>
    <p:cSldViewPr>
      <p:cViewPr varScale="1">
        <p:scale>
          <a:sx n="50" d="100"/>
          <a:sy n="50" d="100"/>
        </p:scale>
        <p:origin x="221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36B73-CC77-45CD-8ACB-B909E98C1853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770C2C-F945-4BF0-A8BA-C778D5C8F3F5}">
      <dgm:prSet phldrT="[Text]"/>
      <dgm:spPr/>
      <dgm:t>
        <a:bodyPr/>
        <a:lstStyle/>
        <a:p>
          <a:pPr algn="ctr"/>
          <a:r>
            <a:rPr lang="en-US" dirty="0" smtClean="0"/>
            <a:t>Jan</a:t>
          </a:r>
          <a:endParaRPr lang="en-US" dirty="0"/>
        </a:p>
      </dgm:t>
    </dgm:pt>
    <dgm:pt modelId="{CB584B94-89AF-4CEC-9772-F6F9D798F896}" type="parTrans" cxnId="{74901B69-3C2F-45A8-9344-847C738B1458}">
      <dgm:prSet/>
      <dgm:spPr/>
      <dgm:t>
        <a:bodyPr/>
        <a:lstStyle/>
        <a:p>
          <a:pPr algn="l"/>
          <a:endParaRPr lang="en-US"/>
        </a:p>
      </dgm:t>
    </dgm:pt>
    <dgm:pt modelId="{9AF502C1-D5F8-4401-9642-E421B37E9B3D}" type="sibTrans" cxnId="{74901B69-3C2F-45A8-9344-847C738B1458}">
      <dgm:prSet/>
      <dgm:spPr/>
      <dgm:t>
        <a:bodyPr/>
        <a:lstStyle/>
        <a:p>
          <a:pPr algn="l"/>
          <a:endParaRPr lang="en-US"/>
        </a:p>
      </dgm:t>
    </dgm:pt>
    <dgm:pt modelId="{4B801C69-636A-4CB0-BC9D-ADBDB340FA5C}">
      <dgm:prSet phldrT="[Text]"/>
      <dgm:spPr/>
      <dgm:t>
        <a:bodyPr/>
        <a:lstStyle/>
        <a:p>
          <a:pPr algn="ctr"/>
          <a:r>
            <a:rPr lang="en-US" dirty="0" smtClean="0"/>
            <a:t>Feb</a:t>
          </a:r>
          <a:endParaRPr lang="en-US" dirty="0"/>
        </a:p>
      </dgm:t>
    </dgm:pt>
    <dgm:pt modelId="{B634CB36-55A6-454C-ADE0-DA59F73DF41D}" type="parTrans" cxnId="{9C8A6860-E527-4FB3-8845-E8D6575042F4}">
      <dgm:prSet/>
      <dgm:spPr/>
      <dgm:t>
        <a:bodyPr/>
        <a:lstStyle/>
        <a:p>
          <a:pPr algn="l"/>
          <a:endParaRPr lang="en-US"/>
        </a:p>
      </dgm:t>
    </dgm:pt>
    <dgm:pt modelId="{7FDF3502-8054-492C-981C-DFB409D00D60}" type="sibTrans" cxnId="{9C8A6860-E527-4FB3-8845-E8D6575042F4}">
      <dgm:prSet/>
      <dgm:spPr/>
      <dgm:t>
        <a:bodyPr/>
        <a:lstStyle/>
        <a:p>
          <a:pPr algn="l"/>
          <a:endParaRPr lang="en-US"/>
        </a:p>
      </dgm:t>
    </dgm:pt>
    <dgm:pt modelId="{EF3893AD-36BB-433D-B053-B8A3E7151482}">
      <dgm:prSet/>
      <dgm:spPr/>
      <dgm:t>
        <a:bodyPr/>
        <a:lstStyle/>
        <a:p>
          <a:pPr algn="ctr"/>
          <a:r>
            <a:rPr lang="en-US" dirty="0" smtClean="0"/>
            <a:t>Mar</a:t>
          </a:r>
          <a:endParaRPr lang="en-US" dirty="0"/>
        </a:p>
      </dgm:t>
    </dgm:pt>
    <dgm:pt modelId="{E86F14C6-69CC-4C42-B125-0EC6FEE33BAD}" type="parTrans" cxnId="{662C3687-F1E7-44A6-8880-E70391D1F21F}">
      <dgm:prSet/>
      <dgm:spPr/>
      <dgm:t>
        <a:bodyPr/>
        <a:lstStyle/>
        <a:p>
          <a:pPr algn="l"/>
          <a:endParaRPr lang="en-US"/>
        </a:p>
      </dgm:t>
    </dgm:pt>
    <dgm:pt modelId="{E2AA0276-3508-4AA8-B9F4-9F0135F0C89E}" type="sibTrans" cxnId="{662C3687-F1E7-44A6-8880-E70391D1F21F}">
      <dgm:prSet/>
      <dgm:spPr/>
      <dgm:t>
        <a:bodyPr/>
        <a:lstStyle/>
        <a:p>
          <a:pPr algn="l"/>
          <a:endParaRPr lang="en-US"/>
        </a:p>
      </dgm:t>
    </dgm:pt>
    <dgm:pt modelId="{E8C7DF57-321E-4311-A848-60E972A84B89}">
      <dgm:prSet/>
      <dgm:spPr/>
      <dgm:t>
        <a:bodyPr/>
        <a:lstStyle/>
        <a:p>
          <a:pPr algn="ctr"/>
          <a:r>
            <a:rPr lang="en-US" dirty="0" smtClean="0"/>
            <a:t>May</a:t>
          </a:r>
          <a:endParaRPr lang="en-US" dirty="0"/>
        </a:p>
      </dgm:t>
    </dgm:pt>
    <dgm:pt modelId="{AAA238A3-E6E7-4C25-83AE-70F17631598F}" type="parTrans" cxnId="{4AF39A40-5272-415B-839D-62240C19D953}">
      <dgm:prSet/>
      <dgm:spPr/>
      <dgm:t>
        <a:bodyPr/>
        <a:lstStyle/>
        <a:p>
          <a:pPr algn="l"/>
          <a:endParaRPr lang="en-US"/>
        </a:p>
      </dgm:t>
    </dgm:pt>
    <dgm:pt modelId="{4EA9F15F-0877-433F-A78F-5A7C8EF863A1}" type="sibTrans" cxnId="{4AF39A40-5272-415B-839D-62240C19D953}">
      <dgm:prSet/>
      <dgm:spPr/>
      <dgm:t>
        <a:bodyPr/>
        <a:lstStyle/>
        <a:p>
          <a:pPr algn="l"/>
          <a:endParaRPr lang="en-US"/>
        </a:p>
      </dgm:t>
    </dgm:pt>
    <dgm:pt modelId="{A5F0583C-EF8B-4A2D-91B4-DF5AA6058607}">
      <dgm:prSet/>
      <dgm:spPr/>
      <dgm:t>
        <a:bodyPr/>
        <a:lstStyle/>
        <a:p>
          <a:pPr algn="l"/>
          <a:r>
            <a:rPr lang="en-US" dirty="0"/>
            <a:t>Stakeholder </a:t>
          </a:r>
          <a:r>
            <a:rPr lang="en-US"/>
            <a:t>Input </a:t>
          </a:r>
          <a:r>
            <a:rPr lang="en-US" smtClean="0"/>
            <a:t>Completion</a:t>
          </a:r>
          <a:endParaRPr lang="en-US" dirty="0"/>
        </a:p>
      </dgm:t>
    </dgm:pt>
    <dgm:pt modelId="{ED469285-63AE-4A8F-9E8F-4F5C1EB4D769}" type="parTrans" cxnId="{8A378920-793D-43B1-BEE6-729046CB1A49}">
      <dgm:prSet/>
      <dgm:spPr/>
      <dgm:t>
        <a:bodyPr/>
        <a:lstStyle/>
        <a:p>
          <a:pPr algn="l"/>
          <a:endParaRPr lang="en-US"/>
        </a:p>
      </dgm:t>
    </dgm:pt>
    <dgm:pt modelId="{E334A3E1-D5FE-4617-9AA5-4B67D89E2F32}" type="sibTrans" cxnId="{8A378920-793D-43B1-BEE6-729046CB1A49}">
      <dgm:prSet/>
      <dgm:spPr/>
      <dgm:t>
        <a:bodyPr/>
        <a:lstStyle/>
        <a:p>
          <a:pPr algn="l"/>
          <a:endParaRPr lang="en-US"/>
        </a:p>
      </dgm:t>
    </dgm:pt>
    <dgm:pt modelId="{3B4DF058-CC17-4E42-8FE6-80DA50E5EDF7}">
      <dgm:prSet/>
      <dgm:spPr/>
      <dgm:t>
        <a:bodyPr/>
        <a:lstStyle/>
        <a:p>
          <a:pPr algn="l"/>
          <a:r>
            <a:rPr lang="en-US" dirty="0" smtClean="0"/>
            <a:t>Board of Education Approval of the Plan</a:t>
          </a:r>
          <a:endParaRPr lang="en-US" dirty="0"/>
        </a:p>
      </dgm:t>
    </dgm:pt>
    <dgm:pt modelId="{2431DCA4-D6CB-4A7B-AA34-DEA70E01FF10}" type="parTrans" cxnId="{B8E61DB6-92AB-4E36-87F3-2034553BC0EF}">
      <dgm:prSet/>
      <dgm:spPr/>
      <dgm:t>
        <a:bodyPr/>
        <a:lstStyle/>
        <a:p>
          <a:pPr algn="l"/>
          <a:endParaRPr lang="en-US"/>
        </a:p>
      </dgm:t>
    </dgm:pt>
    <dgm:pt modelId="{FCEDF074-D136-4958-9413-85E0BBE979F3}" type="sibTrans" cxnId="{B8E61DB6-92AB-4E36-87F3-2034553BC0EF}">
      <dgm:prSet/>
      <dgm:spPr/>
      <dgm:t>
        <a:bodyPr/>
        <a:lstStyle/>
        <a:p>
          <a:pPr algn="l"/>
          <a:endParaRPr lang="en-US"/>
        </a:p>
      </dgm:t>
    </dgm:pt>
    <dgm:pt modelId="{5647489E-FA5C-42AC-86EF-C75159B18A94}">
      <dgm:prSet/>
      <dgm:spPr/>
      <dgm:t>
        <a:bodyPr/>
        <a:lstStyle/>
        <a:p>
          <a:r>
            <a:rPr lang="en-US" dirty="0" smtClean="0"/>
            <a:t>Apr</a:t>
          </a:r>
          <a:endParaRPr lang="en-US" dirty="0"/>
        </a:p>
      </dgm:t>
    </dgm:pt>
    <dgm:pt modelId="{2762D0C1-890C-4E7E-9344-CEF00042A11E}" type="parTrans" cxnId="{9103D519-0279-46D9-85FB-E25070F64ADD}">
      <dgm:prSet/>
      <dgm:spPr/>
      <dgm:t>
        <a:bodyPr/>
        <a:lstStyle/>
        <a:p>
          <a:endParaRPr lang="en-US"/>
        </a:p>
      </dgm:t>
    </dgm:pt>
    <dgm:pt modelId="{4578775E-A223-427C-AA2E-B61E4B5C001E}" type="sibTrans" cxnId="{9103D519-0279-46D9-85FB-E25070F64ADD}">
      <dgm:prSet/>
      <dgm:spPr/>
      <dgm:t>
        <a:bodyPr/>
        <a:lstStyle/>
        <a:p>
          <a:endParaRPr lang="en-US"/>
        </a:p>
      </dgm:t>
    </dgm:pt>
    <dgm:pt modelId="{4EE947F2-1586-40F8-BA40-6649974F6934}">
      <dgm:prSet/>
      <dgm:spPr/>
      <dgm:t>
        <a:bodyPr/>
        <a:lstStyle/>
        <a:p>
          <a:r>
            <a:rPr lang="en-US" dirty="0"/>
            <a:t>Board of Education Presentation</a:t>
          </a:r>
        </a:p>
      </dgm:t>
    </dgm:pt>
    <dgm:pt modelId="{9864634C-F7CE-4561-B48E-648304AC8120}" type="parTrans" cxnId="{75366F4B-1970-4B44-8FB2-65A5D201D5DD}">
      <dgm:prSet/>
      <dgm:spPr/>
      <dgm:t>
        <a:bodyPr/>
        <a:lstStyle/>
        <a:p>
          <a:endParaRPr lang="en-US"/>
        </a:p>
      </dgm:t>
    </dgm:pt>
    <dgm:pt modelId="{D3F7E99A-5259-485B-ADE7-CD82AE362A9A}" type="sibTrans" cxnId="{75366F4B-1970-4B44-8FB2-65A5D201D5DD}">
      <dgm:prSet/>
      <dgm:spPr/>
      <dgm:t>
        <a:bodyPr/>
        <a:lstStyle/>
        <a:p>
          <a:endParaRPr lang="en-US"/>
        </a:p>
      </dgm:t>
    </dgm:pt>
    <dgm:pt modelId="{8E4623CB-6FE5-47EB-B95E-FD858195FC35}">
      <dgm:prSet/>
      <dgm:spPr/>
      <dgm:t>
        <a:bodyPr/>
        <a:lstStyle/>
        <a:p>
          <a:r>
            <a:rPr lang="en-US" dirty="0" smtClean="0"/>
            <a:t>Planning Retreat</a:t>
          </a:r>
          <a:endParaRPr lang="en-US" dirty="0"/>
        </a:p>
      </dgm:t>
    </dgm:pt>
    <dgm:pt modelId="{AAE0B2AD-05EF-4868-90CE-41E84D4B6923}" type="parTrans" cxnId="{82678E25-9C9A-4CB2-95CC-0ECCB8F40CF0}">
      <dgm:prSet/>
      <dgm:spPr/>
      <dgm:t>
        <a:bodyPr/>
        <a:lstStyle/>
        <a:p>
          <a:endParaRPr lang="en-US"/>
        </a:p>
      </dgm:t>
    </dgm:pt>
    <dgm:pt modelId="{D4552B7B-20AE-4ECE-B133-85464A6AEFEE}" type="sibTrans" cxnId="{82678E25-9C9A-4CB2-95CC-0ECCB8F40CF0}">
      <dgm:prSet/>
      <dgm:spPr/>
      <dgm:t>
        <a:bodyPr/>
        <a:lstStyle/>
        <a:p>
          <a:endParaRPr lang="en-US"/>
        </a:p>
      </dgm:t>
    </dgm:pt>
    <dgm:pt modelId="{74A76636-D5C6-4E91-84DE-274E2F5EC710}">
      <dgm:prSet/>
      <dgm:spPr/>
      <dgm:t>
        <a:bodyPr/>
        <a:lstStyle/>
        <a:p>
          <a:r>
            <a:rPr lang="en-US" dirty="0" smtClean="0"/>
            <a:t>Approval of the Process</a:t>
          </a:r>
          <a:endParaRPr lang="en-US" dirty="0"/>
        </a:p>
      </dgm:t>
    </dgm:pt>
    <dgm:pt modelId="{9AF646EC-60F8-49C7-B2BC-D7AA3A9FC36A}" type="parTrans" cxnId="{32DB72EE-0B3B-4732-821D-2298C901CD83}">
      <dgm:prSet/>
      <dgm:spPr/>
      <dgm:t>
        <a:bodyPr/>
        <a:lstStyle/>
        <a:p>
          <a:endParaRPr lang="en-US"/>
        </a:p>
      </dgm:t>
    </dgm:pt>
    <dgm:pt modelId="{86CF37C9-4BA2-4BED-A1B0-414909202534}" type="sibTrans" cxnId="{32DB72EE-0B3B-4732-821D-2298C901CD83}">
      <dgm:prSet/>
      <dgm:spPr/>
      <dgm:t>
        <a:bodyPr/>
        <a:lstStyle/>
        <a:p>
          <a:endParaRPr lang="en-US"/>
        </a:p>
      </dgm:t>
    </dgm:pt>
    <dgm:pt modelId="{F000DA38-A2DC-4879-AA0F-68026E239E31}">
      <dgm:prSet/>
      <dgm:spPr/>
      <dgm:t>
        <a:bodyPr/>
        <a:lstStyle/>
        <a:p>
          <a:r>
            <a:rPr lang="en-US" dirty="0" smtClean="0"/>
            <a:t>Stakeholder Input Begins</a:t>
          </a:r>
          <a:endParaRPr lang="en-US" dirty="0"/>
        </a:p>
      </dgm:t>
    </dgm:pt>
    <dgm:pt modelId="{47DD4EC3-348D-41DD-B13D-5CA76F0117BE}" type="parTrans" cxnId="{5C7820E4-CE06-41CA-91BA-ABF06AA2A458}">
      <dgm:prSet/>
      <dgm:spPr/>
      <dgm:t>
        <a:bodyPr/>
        <a:lstStyle/>
        <a:p>
          <a:endParaRPr lang="en-US"/>
        </a:p>
      </dgm:t>
    </dgm:pt>
    <dgm:pt modelId="{8DC2379C-071C-4F9A-8A97-DB1EF8C7072C}" type="sibTrans" cxnId="{5C7820E4-CE06-41CA-91BA-ABF06AA2A458}">
      <dgm:prSet/>
      <dgm:spPr/>
      <dgm:t>
        <a:bodyPr/>
        <a:lstStyle/>
        <a:p>
          <a:endParaRPr lang="en-US"/>
        </a:p>
      </dgm:t>
    </dgm:pt>
    <dgm:pt modelId="{7C91DC1A-72B3-4F42-9E12-02182CC097A6}">
      <dgm:prSet/>
      <dgm:spPr/>
      <dgm:t>
        <a:bodyPr/>
        <a:lstStyle/>
        <a:p>
          <a:r>
            <a:rPr lang="en-US" dirty="0"/>
            <a:t>Data Collection &amp; Preparation</a:t>
          </a:r>
        </a:p>
      </dgm:t>
    </dgm:pt>
    <dgm:pt modelId="{74D579D1-1072-4B3B-B799-1045B38C347A}" type="parTrans" cxnId="{9FE0E7CA-CED7-430B-878C-D67744F09AFF}">
      <dgm:prSet/>
      <dgm:spPr/>
      <dgm:t>
        <a:bodyPr/>
        <a:lstStyle/>
        <a:p>
          <a:endParaRPr lang="en-US"/>
        </a:p>
      </dgm:t>
    </dgm:pt>
    <dgm:pt modelId="{8E2B6322-471A-4266-AE11-5276809B3DE6}" type="sibTrans" cxnId="{9FE0E7CA-CED7-430B-878C-D67744F09AFF}">
      <dgm:prSet/>
      <dgm:spPr/>
      <dgm:t>
        <a:bodyPr/>
        <a:lstStyle/>
        <a:p>
          <a:endParaRPr lang="en-US"/>
        </a:p>
      </dgm:t>
    </dgm:pt>
    <dgm:pt modelId="{240F47A8-D13B-463B-82AB-3D9095E4DBDB}">
      <dgm:prSet/>
      <dgm:spPr/>
      <dgm:t>
        <a:bodyPr/>
        <a:lstStyle/>
        <a:p>
          <a:pPr algn="l"/>
          <a:r>
            <a:rPr lang="en-US" dirty="0" smtClean="0"/>
            <a:t>Data Analysis</a:t>
          </a:r>
          <a:endParaRPr lang="en-US" dirty="0"/>
        </a:p>
      </dgm:t>
    </dgm:pt>
    <dgm:pt modelId="{304F79C3-2C58-41EE-8F77-C567719440C5}" type="parTrans" cxnId="{F7399FFC-3418-4D0F-9A72-972DA0460508}">
      <dgm:prSet/>
      <dgm:spPr/>
      <dgm:t>
        <a:bodyPr/>
        <a:lstStyle/>
        <a:p>
          <a:endParaRPr lang="en-US"/>
        </a:p>
      </dgm:t>
    </dgm:pt>
    <dgm:pt modelId="{0020EF3D-8099-4C8E-95B8-AE1702DA4BE8}" type="sibTrans" cxnId="{F7399FFC-3418-4D0F-9A72-972DA0460508}">
      <dgm:prSet/>
      <dgm:spPr/>
      <dgm:t>
        <a:bodyPr/>
        <a:lstStyle/>
        <a:p>
          <a:endParaRPr lang="en-US"/>
        </a:p>
      </dgm:t>
    </dgm:pt>
    <dgm:pt modelId="{F4661EB1-26A6-485F-8602-760A249EE000}">
      <dgm:prSet/>
      <dgm:spPr/>
      <dgm:t>
        <a:bodyPr/>
        <a:lstStyle/>
        <a:p>
          <a:r>
            <a:rPr lang="en-US" dirty="0" smtClean="0"/>
            <a:t>Implementation Workshop</a:t>
          </a:r>
          <a:endParaRPr lang="en-US" dirty="0"/>
        </a:p>
      </dgm:t>
    </dgm:pt>
    <dgm:pt modelId="{A2989036-E32F-4E6B-AEA9-6FA3417C1767}" type="parTrans" cxnId="{9EAAB407-4AA8-424A-A2D0-B505ECBE4021}">
      <dgm:prSet/>
      <dgm:spPr/>
      <dgm:t>
        <a:bodyPr/>
        <a:lstStyle/>
        <a:p>
          <a:endParaRPr lang="en-US"/>
        </a:p>
      </dgm:t>
    </dgm:pt>
    <dgm:pt modelId="{CA7958BE-21BA-440A-80CA-A966F92E1CFE}" type="sibTrans" cxnId="{9EAAB407-4AA8-424A-A2D0-B505ECBE4021}">
      <dgm:prSet/>
      <dgm:spPr/>
      <dgm:t>
        <a:bodyPr/>
        <a:lstStyle/>
        <a:p>
          <a:endParaRPr lang="en-US"/>
        </a:p>
      </dgm:t>
    </dgm:pt>
    <dgm:pt modelId="{9EEE525A-3A5F-42B6-A524-0F419FBFFE84}" type="pres">
      <dgm:prSet presAssocID="{A3136B73-CC77-45CD-8ACB-B909E98C18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75F9FA-5DDF-4EB1-AE90-67263F73B5AC}" type="pres">
      <dgm:prSet presAssocID="{D6770C2C-F945-4BF0-A8BA-C778D5C8F3F5}" presName="composite" presStyleCnt="0"/>
      <dgm:spPr/>
    </dgm:pt>
    <dgm:pt modelId="{B21AC337-BF38-4BC3-AC6E-43483942A1D6}" type="pres">
      <dgm:prSet presAssocID="{D6770C2C-F945-4BF0-A8BA-C778D5C8F3F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9EFFF-A4FE-4431-832E-CFB0507E58B6}" type="pres">
      <dgm:prSet presAssocID="{D6770C2C-F945-4BF0-A8BA-C778D5C8F3F5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3ADAB-FCDF-4CA6-8B54-B904D7CD97E5}" type="pres">
      <dgm:prSet presAssocID="{9AF502C1-D5F8-4401-9642-E421B37E9B3D}" presName="sp" presStyleCnt="0"/>
      <dgm:spPr/>
    </dgm:pt>
    <dgm:pt modelId="{4A695D38-D2ED-4CBC-ABCD-A214D2B83D64}" type="pres">
      <dgm:prSet presAssocID="{4B801C69-636A-4CB0-BC9D-ADBDB340FA5C}" presName="composite" presStyleCnt="0"/>
      <dgm:spPr/>
    </dgm:pt>
    <dgm:pt modelId="{37BA0394-CD13-4586-BE4C-EA05C1FB2422}" type="pres">
      <dgm:prSet presAssocID="{4B801C69-636A-4CB0-BC9D-ADBDB340FA5C}" presName="parentText" presStyleLbl="alignNode1" presStyleIdx="1" presStyleCnt="5" custLinFactNeighborX="0" custLinFactNeighborY="-167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88528-BFC1-42B8-896C-FA595DFD6D68}" type="pres">
      <dgm:prSet presAssocID="{4B801C69-636A-4CB0-BC9D-ADBDB340FA5C}" presName="descendantText" presStyleLbl="alignAcc1" presStyleIdx="1" presStyleCnt="5" custLinFactNeighborX="726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408675-3CB5-4A74-9B92-CFF4C3FF98B0}" type="pres">
      <dgm:prSet presAssocID="{7FDF3502-8054-492C-981C-DFB409D00D60}" presName="sp" presStyleCnt="0"/>
      <dgm:spPr/>
    </dgm:pt>
    <dgm:pt modelId="{B438747E-34F8-4DF3-8D50-ABE8ECB93B81}" type="pres">
      <dgm:prSet presAssocID="{EF3893AD-36BB-433D-B053-B8A3E7151482}" presName="composite" presStyleCnt="0"/>
      <dgm:spPr/>
    </dgm:pt>
    <dgm:pt modelId="{F45E7756-AAC1-47B4-B978-692423F8CF4D}" type="pres">
      <dgm:prSet presAssocID="{EF3893AD-36BB-433D-B053-B8A3E715148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42EE9-2172-4132-A185-B6FD351EFC96}" type="pres">
      <dgm:prSet presAssocID="{EF3893AD-36BB-433D-B053-B8A3E7151482}" presName="descendantText" presStyleLbl="alignAcc1" presStyleIdx="2" presStyleCnt="5" custLinFactNeighborX="726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7107B-F3D1-467D-A7FA-FEC97B793E28}" type="pres">
      <dgm:prSet presAssocID="{E2AA0276-3508-4AA8-B9F4-9F0135F0C89E}" presName="sp" presStyleCnt="0"/>
      <dgm:spPr/>
    </dgm:pt>
    <dgm:pt modelId="{A5CCA7D3-3FC0-4C01-8B8B-A9F2B6771A69}" type="pres">
      <dgm:prSet presAssocID="{5647489E-FA5C-42AC-86EF-C75159B18A94}" presName="composite" presStyleCnt="0"/>
      <dgm:spPr/>
    </dgm:pt>
    <dgm:pt modelId="{8D7CC413-4D30-43FC-BB59-8EF3383E9741}" type="pres">
      <dgm:prSet presAssocID="{5647489E-FA5C-42AC-86EF-C75159B18A9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AA8CC-579F-4F25-875C-C4B2E40F2F5D}" type="pres">
      <dgm:prSet presAssocID="{5647489E-FA5C-42AC-86EF-C75159B18A9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B77A6-E7A8-4093-8ED6-CAA7994BF88C}" type="pres">
      <dgm:prSet presAssocID="{4578775E-A223-427C-AA2E-B61E4B5C001E}" presName="sp" presStyleCnt="0"/>
      <dgm:spPr/>
    </dgm:pt>
    <dgm:pt modelId="{C9F2EFB8-2C67-4C40-A155-A79B88B24E07}" type="pres">
      <dgm:prSet presAssocID="{E8C7DF57-321E-4311-A848-60E972A84B89}" presName="composite" presStyleCnt="0"/>
      <dgm:spPr/>
    </dgm:pt>
    <dgm:pt modelId="{D6DFADCF-D033-4B60-9481-E7EEA3790527}" type="pres">
      <dgm:prSet presAssocID="{E8C7DF57-321E-4311-A848-60E972A84B89}" presName="parentText" presStyleLbl="alignNode1" presStyleIdx="4" presStyleCnt="5" custAng="0" custLinFactNeighborX="0" custLinFactNeighborY="24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4C798-D178-4A9F-BA05-E3517BFE073C}" type="pres">
      <dgm:prSet presAssocID="{E8C7DF57-321E-4311-A848-60E972A84B8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25F54A-FC60-4AFA-8F2F-B768E3E771F4}" type="presOf" srcId="{F4661EB1-26A6-485F-8602-760A249EE000}" destId="{6B4AA8CC-579F-4F25-875C-C4B2E40F2F5D}" srcOrd="0" destOrd="1" presId="urn:microsoft.com/office/officeart/2005/8/layout/chevron2"/>
    <dgm:cxn modelId="{F7399FFC-3418-4D0F-9A72-972DA0460508}" srcId="{EF3893AD-36BB-433D-B053-B8A3E7151482}" destId="{240F47A8-D13B-463B-82AB-3D9095E4DBDB}" srcOrd="1" destOrd="0" parTransId="{304F79C3-2C58-41EE-8F77-C567719440C5}" sibTransId="{0020EF3D-8099-4C8E-95B8-AE1702DA4BE8}"/>
    <dgm:cxn modelId="{82678E25-9C9A-4CB2-95CC-0ECCB8F40CF0}" srcId="{5647489E-FA5C-42AC-86EF-C75159B18A94}" destId="{8E4623CB-6FE5-47EB-B95E-FD858195FC35}" srcOrd="0" destOrd="0" parTransId="{AAE0B2AD-05EF-4868-90CE-41E84D4B6923}" sibTransId="{D4552B7B-20AE-4ECE-B133-85464A6AEFEE}"/>
    <dgm:cxn modelId="{9FE0E7CA-CED7-430B-878C-D67744F09AFF}" srcId="{4B801C69-636A-4CB0-BC9D-ADBDB340FA5C}" destId="{7C91DC1A-72B3-4F42-9E12-02182CC097A6}" srcOrd="1" destOrd="0" parTransId="{74D579D1-1072-4B3B-B799-1045B38C347A}" sibTransId="{8E2B6322-471A-4266-AE11-5276809B3DE6}"/>
    <dgm:cxn modelId="{D3954C67-DB0E-458C-AFE7-70963CE46BF2}" type="presOf" srcId="{D6770C2C-F945-4BF0-A8BA-C778D5C8F3F5}" destId="{B21AC337-BF38-4BC3-AC6E-43483942A1D6}" srcOrd="0" destOrd="0" presId="urn:microsoft.com/office/officeart/2005/8/layout/chevron2"/>
    <dgm:cxn modelId="{75366F4B-1970-4B44-8FB2-65A5D201D5DD}" srcId="{D6770C2C-F945-4BF0-A8BA-C778D5C8F3F5}" destId="{4EE947F2-1586-40F8-BA40-6649974F6934}" srcOrd="0" destOrd="0" parTransId="{9864634C-F7CE-4561-B48E-648304AC8120}" sibTransId="{D3F7E99A-5259-485B-ADE7-CD82AE362A9A}"/>
    <dgm:cxn modelId="{B8E61DB6-92AB-4E36-87F3-2034553BC0EF}" srcId="{E8C7DF57-321E-4311-A848-60E972A84B89}" destId="{3B4DF058-CC17-4E42-8FE6-80DA50E5EDF7}" srcOrd="0" destOrd="0" parTransId="{2431DCA4-D6CB-4A7B-AA34-DEA70E01FF10}" sibTransId="{FCEDF074-D136-4958-9413-85E0BBE979F3}"/>
    <dgm:cxn modelId="{55D3570B-BD03-4F46-B7A3-11F699A2AA0E}" type="presOf" srcId="{A3136B73-CC77-45CD-8ACB-B909E98C1853}" destId="{9EEE525A-3A5F-42B6-A524-0F419FBFFE84}" srcOrd="0" destOrd="0" presId="urn:microsoft.com/office/officeart/2005/8/layout/chevron2"/>
    <dgm:cxn modelId="{6239EAD9-5184-40F6-877D-C567DE617976}" type="presOf" srcId="{5647489E-FA5C-42AC-86EF-C75159B18A94}" destId="{8D7CC413-4D30-43FC-BB59-8EF3383E9741}" srcOrd="0" destOrd="0" presId="urn:microsoft.com/office/officeart/2005/8/layout/chevron2"/>
    <dgm:cxn modelId="{7C6127E6-56EF-480B-9F46-9BAF92CBFC25}" type="presOf" srcId="{4EE947F2-1586-40F8-BA40-6649974F6934}" destId="{FC19EFFF-A4FE-4431-832E-CFB0507E58B6}" srcOrd="0" destOrd="0" presId="urn:microsoft.com/office/officeart/2005/8/layout/chevron2"/>
    <dgm:cxn modelId="{76CDB458-8E95-424B-B5FC-24B9A65E4C29}" type="presOf" srcId="{4B801C69-636A-4CB0-BC9D-ADBDB340FA5C}" destId="{37BA0394-CD13-4586-BE4C-EA05C1FB2422}" srcOrd="0" destOrd="0" presId="urn:microsoft.com/office/officeart/2005/8/layout/chevron2"/>
    <dgm:cxn modelId="{9EAAB407-4AA8-424A-A2D0-B505ECBE4021}" srcId="{5647489E-FA5C-42AC-86EF-C75159B18A94}" destId="{F4661EB1-26A6-485F-8602-760A249EE000}" srcOrd="1" destOrd="0" parTransId="{A2989036-E32F-4E6B-AEA9-6FA3417C1767}" sibTransId="{CA7958BE-21BA-440A-80CA-A966F92E1CFE}"/>
    <dgm:cxn modelId="{BCADA49D-E9F5-4642-8991-49228D9A2AF7}" type="presOf" srcId="{8E4623CB-6FE5-47EB-B95E-FD858195FC35}" destId="{6B4AA8CC-579F-4F25-875C-C4B2E40F2F5D}" srcOrd="0" destOrd="0" presId="urn:microsoft.com/office/officeart/2005/8/layout/chevron2"/>
    <dgm:cxn modelId="{3E202DE1-CD92-41B9-935E-0B8214A43653}" type="presOf" srcId="{EF3893AD-36BB-433D-B053-B8A3E7151482}" destId="{F45E7756-AAC1-47B4-B978-692423F8CF4D}" srcOrd="0" destOrd="0" presId="urn:microsoft.com/office/officeart/2005/8/layout/chevron2"/>
    <dgm:cxn modelId="{7B92A966-FD3F-4A1E-89B5-707D5CAC018B}" type="presOf" srcId="{74A76636-D5C6-4E91-84DE-274E2F5EC710}" destId="{FC19EFFF-A4FE-4431-832E-CFB0507E58B6}" srcOrd="0" destOrd="1" presId="urn:microsoft.com/office/officeart/2005/8/layout/chevron2"/>
    <dgm:cxn modelId="{8A378920-793D-43B1-BEE6-729046CB1A49}" srcId="{EF3893AD-36BB-433D-B053-B8A3E7151482}" destId="{A5F0583C-EF8B-4A2D-91B4-DF5AA6058607}" srcOrd="0" destOrd="0" parTransId="{ED469285-63AE-4A8F-9E8F-4F5C1EB4D769}" sibTransId="{E334A3E1-D5FE-4617-9AA5-4B67D89E2F32}"/>
    <dgm:cxn modelId="{32DB72EE-0B3B-4732-821D-2298C901CD83}" srcId="{D6770C2C-F945-4BF0-A8BA-C778D5C8F3F5}" destId="{74A76636-D5C6-4E91-84DE-274E2F5EC710}" srcOrd="1" destOrd="0" parTransId="{9AF646EC-60F8-49C7-B2BC-D7AA3A9FC36A}" sibTransId="{86CF37C9-4BA2-4BED-A1B0-414909202534}"/>
    <dgm:cxn modelId="{3F6A8A8F-FEF4-40C6-8DDF-B5D072295CD8}" type="presOf" srcId="{F000DA38-A2DC-4879-AA0F-68026E239E31}" destId="{A4E88528-BFC1-42B8-896C-FA595DFD6D68}" srcOrd="0" destOrd="0" presId="urn:microsoft.com/office/officeart/2005/8/layout/chevron2"/>
    <dgm:cxn modelId="{5F9FB33D-3274-42A7-95B3-1FEBA5BC216B}" type="presOf" srcId="{240F47A8-D13B-463B-82AB-3D9095E4DBDB}" destId="{BF342EE9-2172-4132-A185-B6FD351EFC96}" srcOrd="0" destOrd="1" presId="urn:microsoft.com/office/officeart/2005/8/layout/chevron2"/>
    <dgm:cxn modelId="{9C8A6860-E527-4FB3-8845-E8D6575042F4}" srcId="{A3136B73-CC77-45CD-8ACB-B909E98C1853}" destId="{4B801C69-636A-4CB0-BC9D-ADBDB340FA5C}" srcOrd="1" destOrd="0" parTransId="{B634CB36-55A6-454C-ADE0-DA59F73DF41D}" sibTransId="{7FDF3502-8054-492C-981C-DFB409D00D60}"/>
    <dgm:cxn modelId="{74901B69-3C2F-45A8-9344-847C738B1458}" srcId="{A3136B73-CC77-45CD-8ACB-B909E98C1853}" destId="{D6770C2C-F945-4BF0-A8BA-C778D5C8F3F5}" srcOrd="0" destOrd="0" parTransId="{CB584B94-89AF-4CEC-9772-F6F9D798F896}" sibTransId="{9AF502C1-D5F8-4401-9642-E421B37E9B3D}"/>
    <dgm:cxn modelId="{4380E1A3-FDA0-46D7-A178-32FF80B60F3B}" type="presOf" srcId="{7C91DC1A-72B3-4F42-9E12-02182CC097A6}" destId="{A4E88528-BFC1-42B8-896C-FA595DFD6D68}" srcOrd="0" destOrd="1" presId="urn:microsoft.com/office/officeart/2005/8/layout/chevron2"/>
    <dgm:cxn modelId="{9CBABCB6-4722-43C1-9255-63BC5FDDF6A1}" type="presOf" srcId="{A5F0583C-EF8B-4A2D-91B4-DF5AA6058607}" destId="{BF342EE9-2172-4132-A185-B6FD351EFC96}" srcOrd="0" destOrd="0" presId="urn:microsoft.com/office/officeart/2005/8/layout/chevron2"/>
    <dgm:cxn modelId="{662C3687-F1E7-44A6-8880-E70391D1F21F}" srcId="{A3136B73-CC77-45CD-8ACB-B909E98C1853}" destId="{EF3893AD-36BB-433D-B053-B8A3E7151482}" srcOrd="2" destOrd="0" parTransId="{E86F14C6-69CC-4C42-B125-0EC6FEE33BAD}" sibTransId="{E2AA0276-3508-4AA8-B9F4-9F0135F0C89E}"/>
    <dgm:cxn modelId="{5C7820E4-CE06-41CA-91BA-ABF06AA2A458}" srcId="{4B801C69-636A-4CB0-BC9D-ADBDB340FA5C}" destId="{F000DA38-A2DC-4879-AA0F-68026E239E31}" srcOrd="0" destOrd="0" parTransId="{47DD4EC3-348D-41DD-B13D-5CA76F0117BE}" sibTransId="{8DC2379C-071C-4F9A-8A97-DB1EF8C7072C}"/>
    <dgm:cxn modelId="{64623350-DE30-48BA-A928-01EB68FFE7DF}" type="presOf" srcId="{3B4DF058-CC17-4E42-8FE6-80DA50E5EDF7}" destId="{1B64C798-D178-4A9F-BA05-E3517BFE073C}" srcOrd="0" destOrd="0" presId="urn:microsoft.com/office/officeart/2005/8/layout/chevron2"/>
    <dgm:cxn modelId="{4AF39A40-5272-415B-839D-62240C19D953}" srcId="{A3136B73-CC77-45CD-8ACB-B909E98C1853}" destId="{E8C7DF57-321E-4311-A848-60E972A84B89}" srcOrd="4" destOrd="0" parTransId="{AAA238A3-E6E7-4C25-83AE-70F17631598F}" sibTransId="{4EA9F15F-0877-433F-A78F-5A7C8EF863A1}"/>
    <dgm:cxn modelId="{9103D519-0279-46D9-85FB-E25070F64ADD}" srcId="{A3136B73-CC77-45CD-8ACB-B909E98C1853}" destId="{5647489E-FA5C-42AC-86EF-C75159B18A94}" srcOrd="3" destOrd="0" parTransId="{2762D0C1-890C-4E7E-9344-CEF00042A11E}" sibTransId="{4578775E-A223-427C-AA2E-B61E4B5C001E}"/>
    <dgm:cxn modelId="{2633E505-17ED-400F-B96A-09DDD4A4D5A6}" type="presOf" srcId="{E8C7DF57-321E-4311-A848-60E972A84B89}" destId="{D6DFADCF-D033-4B60-9481-E7EEA3790527}" srcOrd="0" destOrd="0" presId="urn:microsoft.com/office/officeart/2005/8/layout/chevron2"/>
    <dgm:cxn modelId="{D7C92B83-492A-41AD-A8B9-63A3F09A1099}" type="presParOf" srcId="{9EEE525A-3A5F-42B6-A524-0F419FBFFE84}" destId="{6875F9FA-5DDF-4EB1-AE90-67263F73B5AC}" srcOrd="0" destOrd="0" presId="urn:microsoft.com/office/officeart/2005/8/layout/chevron2"/>
    <dgm:cxn modelId="{F41FE6A5-4DA6-40B5-A3A1-B7B7D48ECBBA}" type="presParOf" srcId="{6875F9FA-5DDF-4EB1-AE90-67263F73B5AC}" destId="{B21AC337-BF38-4BC3-AC6E-43483942A1D6}" srcOrd="0" destOrd="0" presId="urn:microsoft.com/office/officeart/2005/8/layout/chevron2"/>
    <dgm:cxn modelId="{80D04B9A-2F17-4ACB-B1FF-A00CA71D2DFC}" type="presParOf" srcId="{6875F9FA-5DDF-4EB1-AE90-67263F73B5AC}" destId="{FC19EFFF-A4FE-4431-832E-CFB0507E58B6}" srcOrd="1" destOrd="0" presId="urn:microsoft.com/office/officeart/2005/8/layout/chevron2"/>
    <dgm:cxn modelId="{71C9F314-18BA-4AC1-801C-58D3B18D8E24}" type="presParOf" srcId="{9EEE525A-3A5F-42B6-A524-0F419FBFFE84}" destId="{D753ADAB-FCDF-4CA6-8B54-B904D7CD97E5}" srcOrd="1" destOrd="0" presId="urn:microsoft.com/office/officeart/2005/8/layout/chevron2"/>
    <dgm:cxn modelId="{0FC75088-DFA2-45A5-A063-49AA540E262D}" type="presParOf" srcId="{9EEE525A-3A5F-42B6-A524-0F419FBFFE84}" destId="{4A695D38-D2ED-4CBC-ABCD-A214D2B83D64}" srcOrd="2" destOrd="0" presId="urn:microsoft.com/office/officeart/2005/8/layout/chevron2"/>
    <dgm:cxn modelId="{25632F7F-02FF-4F4F-B1AD-626889873AA6}" type="presParOf" srcId="{4A695D38-D2ED-4CBC-ABCD-A214D2B83D64}" destId="{37BA0394-CD13-4586-BE4C-EA05C1FB2422}" srcOrd="0" destOrd="0" presId="urn:microsoft.com/office/officeart/2005/8/layout/chevron2"/>
    <dgm:cxn modelId="{ADDE33E7-6CBE-412E-9AF7-E09816A66350}" type="presParOf" srcId="{4A695D38-D2ED-4CBC-ABCD-A214D2B83D64}" destId="{A4E88528-BFC1-42B8-896C-FA595DFD6D68}" srcOrd="1" destOrd="0" presId="urn:microsoft.com/office/officeart/2005/8/layout/chevron2"/>
    <dgm:cxn modelId="{5E479310-5645-46E6-8860-D82647785B98}" type="presParOf" srcId="{9EEE525A-3A5F-42B6-A524-0F419FBFFE84}" destId="{1E408675-3CB5-4A74-9B92-CFF4C3FF98B0}" srcOrd="3" destOrd="0" presId="urn:microsoft.com/office/officeart/2005/8/layout/chevron2"/>
    <dgm:cxn modelId="{8572E5D8-DB96-4AD8-A8E6-A0C6D7D12382}" type="presParOf" srcId="{9EEE525A-3A5F-42B6-A524-0F419FBFFE84}" destId="{B438747E-34F8-4DF3-8D50-ABE8ECB93B81}" srcOrd="4" destOrd="0" presId="urn:microsoft.com/office/officeart/2005/8/layout/chevron2"/>
    <dgm:cxn modelId="{2D1EFD65-1088-45C0-A353-29FCDB533DDD}" type="presParOf" srcId="{B438747E-34F8-4DF3-8D50-ABE8ECB93B81}" destId="{F45E7756-AAC1-47B4-B978-692423F8CF4D}" srcOrd="0" destOrd="0" presId="urn:microsoft.com/office/officeart/2005/8/layout/chevron2"/>
    <dgm:cxn modelId="{A8FD64B2-6922-49BB-B774-6BFC0E26B68E}" type="presParOf" srcId="{B438747E-34F8-4DF3-8D50-ABE8ECB93B81}" destId="{BF342EE9-2172-4132-A185-B6FD351EFC96}" srcOrd="1" destOrd="0" presId="urn:microsoft.com/office/officeart/2005/8/layout/chevron2"/>
    <dgm:cxn modelId="{283F55B4-BB43-4676-8566-DD9CF23ACC2F}" type="presParOf" srcId="{9EEE525A-3A5F-42B6-A524-0F419FBFFE84}" destId="{C547107B-F3D1-467D-A7FA-FEC97B793E28}" srcOrd="5" destOrd="0" presId="urn:microsoft.com/office/officeart/2005/8/layout/chevron2"/>
    <dgm:cxn modelId="{01BC21AB-5FE8-4B76-980F-E89756579F49}" type="presParOf" srcId="{9EEE525A-3A5F-42B6-A524-0F419FBFFE84}" destId="{A5CCA7D3-3FC0-4C01-8B8B-A9F2B6771A69}" srcOrd="6" destOrd="0" presId="urn:microsoft.com/office/officeart/2005/8/layout/chevron2"/>
    <dgm:cxn modelId="{25A67003-5118-4A1B-BA15-AC6BA09DC7FC}" type="presParOf" srcId="{A5CCA7D3-3FC0-4C01-8B8B-A9F2B6771A69}" destId="{8D7CC413-4D30-43FC-BB59-8EF3383E9741}" srcOrd="0" destOrd="0" presId="urn:microsoft.com/office/officeart/2005/8/layout/chevron2"/>
    <dgm:cxn modelId="{A78B05A6-C9D4-4B0A-91CB-CB4EE1DD30A6}" type="presParOf" srcId="{A5CCA7D3-3FC0-4C01-8B8B-A9F2B6771A69}" destId="{6B4AA8CC-579F-4F25-875C-C4B2E40F2F5D}" srcOrd="1" destOrd="0" presId="urn:microsoft.com/office/officeart/2005/8/layout/chevron2"/>
    <dgm:cxn modelId="{2408EA07-25EC-4550-A3C4-33653F5A20FB}" type="presParOf" srcId="{9EEE525A-3A5F-42B6-A524-0F419FBFFE84}" destId="{EA3B77A6-E7A8-4093-8ED6-CAA7994BF88C}" srcOrd="7" destOrd="0" presId="urn:microsoft.com/office/officeart/2005/8/layout/chevron2"/>
    <dgm:cxn modelId="{887DF4DD-B9BF-4DCE-AD5D-5021A018D053}" type="presParOf" srcId="{9EEE525A-3A5F-42B6-A524-0F419FBFFE84}" destId="{C9F2EFB8-2C67-4C40-A155-A79B88B24E07}" srcOrd="8" destOrd="0" presId="urn:microsoft.com/office/officeart/2005/8/layout/chevron2"/>
    <dgm:cxn modelId="{5169E411-5516-46A1-9183-D43DF3EDDEC7}" type="presParOf" srcId="{C9F2EFB8-2C67-4C40-A155-A79B88B24E07}" destId="{D6DFADCF-D033-4B60-9481-E7EEA3790527}" srcOrd="0" destOrd="0" presId="urn:microsoft.com/office/officeart/2005/8/layout/chevron2"/>
    <dgm:cxn modelId="{72B95CF6-B13F-43E6-A51C-864F1613C572}" type="presParOf" srcId="{C9F2EFB8-2C67-4C40-A155-A79B88B24E07}" destId="{1B64C798-D178-4A9F-BA05-E3517BFE07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AC337-BF38-4BC3-AC6E-43483942A1D6}">
      <dsp:nvSpPr>
        <dsp:cNvPr id="0" name=""/>
        <dsp:cNvSpPr/>
      </dsp:nvSpPr>
      <dsp:spPr>
        <a:xfrm rot="5400000">
          <a:off x="-170195" y="172002"/>
          <a:ext cx="1134637" cy="7942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Jan</a:t>
          </a:r>
          <a:endParaRPr lang="en-US" sz="2200" kern="1200" dirty="0"/>
        </a:p>
      </dsp:txBody>
      <dsp:txXfrm rot="-5400000">
        <a:off x="1" y="398929"/>
        <a:ext cx="794246" cy="340391"/>
      </dsp:txXfrm>
    </dsp:sp>
    <dsp:sp modelId="{FC19EFFF-A4FE-4431-832E-CFB0507E58B6}">
      <dsp:nvSpPr>
        <dsp:cNvPr id="0" name=""/>
        <dsp:cNvSpPr/>
      </dsp:nvSpPr>
      <dsp:spPr>
        <a:xfrm rot="5400000">
          <a:off x="3338303" y="-2542250"/>
          <a:ext cx="737514" cy="58256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Board of Education Presentation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Approval of the Process</a:t>
          </a:r>
          <a:endParaRPr lang="en-US" sz="2100" kern="1200" dirty="0"/>
        </a:p>
      </dsp:txBody>
      <dsp:txXfrm rot="-5400000">
        <a:off x="794246" y="37809"/>
        <a:ext cx="5789626" cy="665510"/>
      </dsp:txXfrm>
    </dsp:sp>
    <dsp:sp modelId="{37BA0394-CD13-4586-BE4C-EA05C1FB2422}">
      <dsp:nvSpPr>
        <dsp:cNvPr id="0" name=""/>
        <dsp:cNvSpPr/>
      </dsp:nvSpPr>
      <dsp:spPr>
        <a:xfrm rot="5400000">
          <a:off x="-170195" y="1170955"/>
          <a:ext cx="1134637" cy="7942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Feb</a:t>
          </a:r>
          <a:endParaRPr lang="en-US" sz="2200" kern="1200" dirty="0"/>
        </a:p>
      </dsp:txBody>
      <dsp:txXfrm rot="-5400000">
        <a:off x="1" y="1397882"/>
        <a:ext cx="794246" cy="340391"/>
      </dsp:txXfrm>
    </dsp:sp>
    <dsp:sp modelId="{A4E88528-BFC1-42B8-896C-FA595DFD6D68}">
      <dsp:nvSpPr>
        <dsp:cNvPr id="0" name=""/>
        <dsp:cNvSpPr/>
      </dsp:nvSpPr>
      <dsp:spPr>
        <a:xfrm rot="5400000">
          <a:off x="3338303" y="-1524269"/>
          <a:ext cx="737514" cy="58256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Stakeholder Input Begins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Data Collection &amp; Preparation</a:t>
          </a:r>
        </a:p>
      </dsp:txBody>
      <dsp:txXfrm rot="-5400000">
        <a:off x="794246" y="1055790"/>
        <a:ext cx="5789626" cy="665510"/>
      </dsp:txXfrm>
    </dsp:sp>
    <dsp:sp modelId="{F45E7756-AAC1-47B4-B978-692423F8CF4D}">
      <dsp:nvSpPr>
        <dsp:cNvPr id="0" name=""/>
        <dsp:cNvSpPr/>
      </dsp:nvSpPr>
      <dsp:spPr>
        <a:xfrm rot="5400000">
          <a:off x="-170195" y="2207964"/>
          <a:ext cx="1134637" cy="7942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Mar</a:t>
          </a:r>
          <a:endParaRPr lang="en-US" sz="2200" kern="1200" dirty="0"/>
        </a:p>
      </dsp:txBody>
      <dsp:txXfrm rot="-5400000">
        <a:off x="1" y="2434891"/>
        <a:ext cx="794246" cy="340391"/>
      </dsp:txXfrm>
    </dsp:sp>
    <dsp:sp modelId="{BF342EE9-2172-4132-A185-B6FD351EFC96}">
      <dsp:nvSpPr>
        <dsp:cNvPr id="0" name=""/>
        <dsp:cNvSpPr/>
      </dsp:nvSpPr>
      <dsp:spPr>
        <a:xfrm rot="5400000">
          <a:off x="3338303" y="-506288"/>
          <a:ext cx="737514" cy="58256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Stakeholder </a:t>
          </a:r>
          <a:r>
            <a:rPr lang="en-US" sz="2100" kern="1200"/>
            <a:t>Input </a:t>
          </a:r>
          <a:r>
            <a:rPr lang="en-US" sz="2100" kern="1200" smtClean="0"/>
            <a:t>Completion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Data Analysis</a:t>
          </a:r>
          <a:endParaRPr lang="en-US" sz="2100" kern="1200" dirty="0"/>
        </a:p>
      </dsp:txBody>
      <dsp:txXfrm rot="-5400000">
        <a:off x="794246" y="2073771"/>
        <a:ext cx="5789626" cy="665510"/>
      </dsp:txXfrm>
    </dsp:sp>
    <dsp:sp modelId="{8D7CC413-4D30-43FC-BB59-8EF3383E9741}">
      <dsp:nvSpPr>
        <dsp:cNvPr id="0" name=""/>
        <dsp:cNvSpPr/>
      </dsp:nvSpPr>
      <dsp:spPr>
        <a:xfrm rot="5400000">
          <a:off x="-170195" y="3225945"/>
          <a:ext cx="1134637" cy="7942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Apr</a:t>
          </a:r>
          <a:endParaRPr lang="en-US" sz="2200" kern="1200" dirty="0"/>
        </a:p>
      </dsp:txBody>
      <dsp:txXfrm rot="-5400000">
        <a:off x="1" y="3452872"/>
        <a:ext cx="794246" cy="340391"/>
      </dsp:txXfrm>
    </dsp:sp>
    <dsp:sp modelId="{6B4AA8CC-579F-4F25-875C-C4B2E40F2F5D}">
      <dsp:nvSpPr>
        <dsp:cNvPr id="0" name=""/>
        <dsp:cNvSpPr/>
      </dsp:nvSpPr>
      <dsp:spPr>
        <a:xfrm rot="5400000">
          <a:off x="3338303" y="511692"/>
          <a:ext cx="737514" cy="58256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Planning Retreat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Implementation Workshop</a:t>
          </a:r>
          <a:endParaRPr lang="en-US" sz="2100" kern="1200" dirty="0"/>
        </a:p>
      </dsp:txBody>
      <dsp:txXfrm rot="-5400000">
        <a:off x="794246" y="3091751"/>
        <a:ext cx="5789626" cy="665510"/>
      </dsp:txXfrm>
    </dsp:sp>
    <dsp:sp modelId="{D6DFADCF-D033-4B60-9481-E7EEA3790527}">
      <dsp:nvSpPr>
        <dsp:cNvPr id="0" name=""/>
        <dsp:cNvSpPr/>
      </dsp:nvSpPr>
      <dsp:spPr>
        <a:xfrm rot="5400000">
          <a:off x="-170195" y="4245732"/>
          <a:ext cx="1134637" cy="79424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May</a:t>
          </a:r>
          <a:endParaRPr lang="en-US" sz="2200" kern="1200" dirty="0"/>
        </a:p>
      </dsp:txBody>
      <dsp:txXfrm rot="-5400000">
        <a:off x="1" y="4472659"/>
        <a:ext cx="794246" cy="340391"/>
      </dsp:txXfrm>
    </dsp:sp>
    <dsp:sp modelId="{1B64C798-D178-4A9F-BA05-E3517BFE073C}">
      <dsp:nvSpPr>
        <dsp:cNvPr id="0" name=""/>
        <dsp:cNvSpPr/>
      </dsp:nvSpPr>
      <dsp:spPr>
        <a:xfrm rot="5400000">
          <a:off x="3338303" y="1529673"/>
          <a:ext cx="737514" cy="58256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Board of Education Approval of the Plan</a:t>
          </a:r>
          <a:endParaRPr lang="en-US" sz="2100" kern="1200" dirty="0"/>
        </a:p>
      </dsp:txBody>
      <dsp:txXfrm rot="-5400000">
        <a:off x="794246" y="4109732"/>
        <a:ext cx="5789626" cy="665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67774-A91E-4CAF-8E47-040554E68D9D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7DBEA-0FFC-4023-A52C-AFBB9603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92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AC0DF6D4-0BB0-42F1-9F76-8F28B6745A44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FC6A7E8-7C9F-48E5-9419-25D262CC6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4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1104" lvl="4">
              <a:lnSpc>
                <a:spcPct val="90000"/>
              </a:lnSpc>
              <a:defRPr/>
            </a:pPr>
            <a:r>
              <a:rPr lang="en-US" altLang="en-US" dirty="0"/>
              <a:t>Face-to-Face Input Sessions: community/parent/staff/student input</a:t>
            </a:r>
          </a:p>
          <a:p>
            <a:pPr marL="1871104" lvl="4">
              <a:lnSpc>
                <a:spcPct val="90000"/>
              </a:lnSpc>
              <a:defRPr/>
            </a:pPr>
            <a:r>
              <a:rPr lang="en-US" altLang="en-US" dirty="0"/>
              <a:t>Electronic survey: all stakeholders</a:t>
            </a:r>
          </a:p>
          <a:p>
            <a:pPr marL="1871104" lvl="4">
              <a:lnSpc>
                <a:spcPct val="90000"/>
              </a:lnSpc>
              <a:defRPr/>
            </a:pPr>
            <a:endParaRPr lang="en-US" altLang="en-US" dirty="0"/>
          </a:p>
          <a:p>
            <a:pPr marL="1871104" lvl="4">
              <a:lnSpc>
                <a:spcPct val="90000"/>
              </a:lnSpc>
              <a:defRPr/>
            </a:pPr>
            <a:r>
              <a:rPr lang="en-US" altLang="en-US" dirty="0"/>
              <a:t>Both cover the same 4 key questions: strengths, areas for improvement, obstacles for success,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0FA8B-187C-4BDE-B3E7-96138F411C4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5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40+ Stakeholders - cross representation of all groups</a:t>
            </a:r>
          </a:p>
          <a:p>
            <a:endParaRPr lang="en-US" dirty="0"/>
          </a:p>
          <a:p>
            <a:pPr marL="0" lvl="2" defTabSz="935553">
              <a:defRPr/>
            </a:pPr>
            <a:r>
              <a:rPr lang="en-US" altLang="en-US" sz="2400" dirty="0"/>
              <a:t>Develop/review/revise/renew vision, mission, and beliefs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0FA8B-187C-4BDE-B3E7-96138F411C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4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0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81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08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Supt/staff align goals/objectives with School Improvement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0FA8B-187C-4BDE-B3E7-96138F411C4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22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30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Personnel – Conduct an internal review of administrative needs.</a:t>
            </a:r>
          </a:p>
          <a:p>
            <a:r>
              <a:rPr lang="en-US" dirty="0" smtClean="0"/>
              <a:t>Academics – Improve student proficiencies</a:t>
            </a:r>
            <a:r>
              <a:rPr lang="en-US" baseline="0" dirty="0" smtClean="0"/>
              <a:t> for all subgroups through comprehensive processes.</a:t>
            </a:r>
            <a:endParaRPr lang="en-US" dirty="0" smtClean="0"/>
          </a:p>
          <a:p>
            <a:r>
              <a:rPr lang="en-US" dirty="0" smtClean="0"/>
              <a:t>Culture – Enhance 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Skills.</a:t>
            </a:r>
          </a:p>
          <a:p>
            <a:r>
              <a:rPr lang="en-US" dirty="0" smtClean="0"/>
              <a:t>Communications - Centralize a system for communication.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1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16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2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You </a:t>
            </a:r>
            <a:r>
              <a:rPr lang="en-US" u="sng" dirty="0" smtClean="0"/>
              <a:t>cannot </a:t>
            </a:r>
            <a:r>
              <a:rPr lang="en-US" dirty="0" smtClean="0"/>
              <a:t>communicate often enough!</a:t>
            </a:r>
            <a:endParaRPr lang="en-US" sz="1100" dirty="0"/>
          </a:p>
          <a:p>
            <a:endParaRPr lang="en-US" dirty="0" smtClean="0"/>
          </a:p>
          <a:p>
            <a:r>
              <a:rPr lang="en-US" dirty="0" smtClean="0"/>
              <a:t>broken record effect – say it again and again</a:t>
            </a:r>
          </a:p>
          <a:p>
            <a:endParaRPr lang="en-US" dirty="0" smtClean="0"/>
          </a:p>
          <a:p>
            <a:pPr defTabSz="924916">
              <a:defRPr/>
            </a:pPr>
            <a:r>
              <a:rPr lang="en-US" dirty="0" smtClean="0"/>
              <a:t>Use every avenue available to you – not all electronic!</a:t>
            </a:r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9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8197C-3DEB-4395-B379-C1F6BC7223C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71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8197C-3DEB-4395-B379-C1F6BC7223C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15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01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95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Goal Area 1: Academics/Programs</a:t>
            </a:r>
          </a:p>
          <a:p>
            <a:r>
              <a:rPr lang="en-US" b="1" dirty="0" smtClean="0"/>
              <a:t>Goal Statement: </a:t>
            </a:r>
            <a:r>
              <a:rPr lang="en-US" dirty="0" smtClean="0"/>
              <a:t>Howell Public Schools will align and implement an innovative standards-based PreK-12 curriculum. </a:t>
            </a:r>
          </a:p>
          <a:p>
            <a:pPr lvl="0"/>
            <a:endParaRPr lang="en-US" dirty="0" smtClean="0"/>
          </a:p>
          <a:p>
            <a:r>
              <a:rPr lang="en-US" b="1" dirty="0" smtClean="0"/>
              <a:t> First Year Objectives:</a:t>
            </a:r>
          </a:p>
          <a:p>
            <a:pPr>
              <a:buFont typeface="Arial"/>
              <a:buChar char="•"/>
            </a:pPr>
            <a:r>
              <a:rPr lang="en-US" dirty="0" smtClean="0"/>
              <a:t>  Develop five-year curriculum review cycle</a:t>
            </a:r>
          </a:p>
          <a:p>
            <a:pPr>
              <a:buFont typeface="Arial"/>
              <a:buChar char="•"/>
            </a:pPr>
            <a:r>
              <a:rPr lang="en-US" dirty="0" smtClean="0"/>
              <a:t>  Establish and train district and building teams in the effective use of a</a:t>
            </a:r>
          </a:p>
          <a:p>
            <a:r>
              <a:rPr lang="en-US" dirty="0" smtClean="0"/>
              <a:t>    curriculum technology tool</a:t>
            </a:r>
          </a:p>
          <a:p>
            <a:pPr>
              <a:buFont typeface="Arial"/>
              <a:buChar char="•"/>
            </a:pPr>
            <a:r>
              <a:rPr lang="en-US" dirty="0" smtClean="0"/>
              <a:t>  Replace current data warehouse and train end users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 Phase 1 technology bond implementation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 Review elementary specials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73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>
              <a:lnSpc>
                <a:spcPct val="90000"/>
              </a:lnSpc>
            </a:pPr>
            <a:r>
              <a:rPr lang="en-US" altLang="en-US" sz="2400" dirty="0"/>
              <a:t>Documents provided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	Strategic Planning Summary Document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	One-page Strategic Plan PR Document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0FA8B-187C-4BDE-B3E7-96138F411C4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6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6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changed from 2014 to 2015?</a:t>
            </a:r>
          </a:p>
          <a:p>
            <a:r>
              <a:rPr lang="en-US" dirty="0" smtClean="0"/>
              <a:t>Old Process – 3 steps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Have a conversation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Send a proposal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Follow-up</a:t>
            </a:r>
          </a:p>
          <a:p>
            <a:endParaRPr lang="en-US" dirty="0" smtClean="0"/>
          </a:p>
          <a:p>
            <a:r>
              <a:rPr lang="en-US" dirty="0" smtClean="0"/>
              <a:t>New Process – 5 steps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Promotion (ad &amp; video)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Have a conversation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Send a proposal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Follow-up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Schedule a presentation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Follow-up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 smtClean="0"/>
              <a:t>Most importantly</a:t>
            </a:r>
            <a:r>
              <a:rPr lang="en-US" baseline="0" dirty="0" smtClean="0"/>
              <a:t> – a beefed up process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70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Survey questions –</a:t>
            </a:r>
          </a:p>
          <a:p>
            <a:r>
              <a:rPr lang="en-US" dirty="0" smtClean="0"/>
              <a:t>The new strategic plan has made a positive difference in the district. (Agree/Disagree scale)</a:t>
            </a:r>
          </a:p>
          <a:p>
            <a:r>
              <a:rPr lang="en-US" dirty="0" smtClean="0"/>
              <a:t>What are some specific examples as to how the strategic plan has improved the District?</a:t>
            </a:r>
          </a:p>
          <a:p>
            <a:r>
              <a:rPr lang="en-US" dirty="0" smtClean="0"/>
              <a:t>What are some areas still in need of improvement?</a:t>
            </a:r>
          </a:p>
          <a:p>
            <a:r>
              <a:rPr lang="en-US" dirty="0" smtClean="0"/>
              <a:t>Information about the progress of the strategic plan has been regularly communicated.</a:t>
            </a:r>
          </a:p>
          <a:p>
            <a:r>
              <a:rPr lang="en-US" dirty="0" smtClean="0"/>
              <a:t>Have you attended any of the following events this year to receive district/strategic plan updates? Check all that apply. (</a:t>
            </a:r>
            <a:r>
              <a:rPr lang="en-US" dirty="0" err="1" smtClean="0"/>
              <a:t>Bd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mtgs</a:t>
            </a:r>
            <a:r>
              <a:rPr lang="en-US" baseline="0" dirty="0" smtClean="0"/>
              <a:t>, district/</a:t>
            </a:r>
            <a:r>
              <a:rPr lang="en-US" baseline="0" dirty="0" err="1" smtClean="0"/>
              <a:t>bldg</a:t>
            </a:r>
            <a:r>
              <a:rPr lang="en-US" baseline="0" dirty="0" smtClean="0"/>
              <a:t> presentations, partnership council, other)</a:t>
            </a:r>
          </a:p>
          <a:p>
            <a:r>
              <a:rPr lang="en-US" dirty="0" smtClean="0"/>
              <a:t>Improving communication between the school community and the District is an ongoing goal. How would you best like to stay informed? Please check all that apply.</a:t>
            </a:r>
            <a:r>
              <a:rPr lang="en-US" baseline="0" dirty="0" smtClean="0"/>
              <a:t> (email, text </a:t>
            </a:r>
            <a:r>
              <a:rPr lang="en-US" baseline="0" dirty="0" err="1" smtClean="0"/>
              <a:t>msg</a:t>
            </a:r>
            <a:r>
              <a:rPr lang="en-US" baseline="0" dirty="0" smtClean="0"/>
              <a:t>, smartphone app, newsletter, phone message, social media, web site)</a:t>
            </a:r>
          </a:p>
          <a:p>
            <a:r>
              <a:rPr lang="en-US" dirty="0" smtClean="0"/>
              <a:t>Additional comments you would like to share regarding the strategic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33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Situation Assessment – Where are we now? </a:t>
            </a:r>
          </a:p>
          <a:p>
            <a:r>
              <a:rPr lang="en-US" dirty="0"/>
              <a:t>Understanding the current situation is vital to identifying the </a:t>
            </a:r>
          </a:p>
          <a:p>
            <a:r>
              <a:rPr lang="en-US" dirty="0"/>
              <a:t>approaches needed to drive success. A full understanding of </a:t>
            </a:r>
          </a:p>
          <a:p>
            <a:r>
              <a:rPr lang="en-US" dirty="0"/>
              <a:t>the current situation includes an analysis of several areas. What </a:t>
            </a:r>
          </a:p>
          <a:p>
            <a:r>
              <a:rPr lang="en-US" dirty="0"/>
              <a:t>follows is a sample list of assessment areas and one or two of the </a:t>
            </a:r>
          </a:p>
          <a:p>
            <a:r>
              <a:rPr lang="en-US" dirty="0"/>
              <a:t>key questions to be answered for each.</a:t>
            </a:r>
          </a:p>
          <a:p>
            <a:r>
              <a:rPr lang="en-US" dirty="0"/>
              <a:t>Often, planning teams summarize the current situation information </a:t>
            </a:r>
          </a:p>
          <a:p>
            <a:r>
              <a:rPr lang="en-US" dirty="0"/>
              <a:t>into a SWOT: a summary of the organizations key strengths, </a:t>
            </a:r>
          </a:p>
          <a:p>
            <a:r>
              <a:rPr lang="en-US" dirty="0"/>
              <a:t>weaknesses, opportunities and threats.</a:t>
            </a:r>
          </a:p>
          <a:p>
            <a:r>
              <a:rPr lang="en-US" dirty="0"/>
              <a:t>The heart of strategic direction setting is this second step. In our </a:t>
            </a:r>
          </a:p>
          <a:p>
            <a:r>
              <a:rPr lang="en-US" dirty="0"/>
              <a:t>Drivers Model, the information from the situation assessment is </a:t>
            </a:r>
          </a:p>
          <a:p>
            <a:r>
              <a:rPr lang="en-US" dirty="0"/>
              <a:t>combined with the understanding of future trends to develop the </a:t>
            </a:r>
          </a:p>
          <a:p>
            <a:r>
              <a:rPr lang="en-US" dirty="0"/>
              <a:t>vision statement and the mission statement. </a:t>
            </a:r>
          </a:p>
          <a:p>
            <a:r>
              <a:rPr lang="en-US" dirty="0"/>
              <a:t>• Vision –the organization’s preferred picture of the future</a:t>
            </a:r>
          </a:p>
          <a:p>
            <a:r>
              <a:rPr lang="en-US" dirty="0"/>
              <a:t>• Mission –the overall purpose of the organization (i.e., what the </a:t>
            </a:r>
          </a:p>
          <a:p>
            <a:r>
              <a:rPr lang="en-US" dirty="0"/>
              <a:t>organization does, for whom it does it, and the benefit)</a:t>
            </a:r>
          </a:p>
          <a:p>
            <a:r>
              <a:rPr lang="en-US" dirty="0"/>
              <a:t>The strategic direction setting also includes the defining of </a:t>
            </a:r>
          </a:p>
          <a:p>
            <a:r>
              <a:rPr lang="en-US" dirty="0"/>
              <a:t>goals and objectives. </a:t>
            </a:r>
          </a:p>
          <a:p>
            <a:r>
              <a:rPr lang="en-US" dirty="0"/>
              <a:t>• Goals –the broad, long-term aims that define accomplishment </a:t>
            </a:r>
          </a:p>
          <a:p>
            <a:r>
              <a:rPr lang="en-US" dirty="0"/>
              <a:t>of the mission</a:t>
            </a:r>
          </a:p>
          <a:p>
            <a:r>
              <a:rPr lang="en-US" dirty="0"/>
              <a:t>• Objectives –specific, quantifiable, realistic targets that measure </a:t>
            </a:r>
          </a:p>
          <a:p>
            <a:r>
              <a:rPr lang="en-US" dirty="0"/>
              <a:t>the accomplishment of a goal over a specified period of time.</a:t>
            </a:r>
          </a:p>
          <a:p>
            <a:r>
              <a:rPr lang="en-US" dirty="0"/>
              <a:t>The objectives establish the bar for the rest of the planning effort. </a:t>
            </a:r>
          </a:p>
          <a:p>
            <a:r>
              <a:rPr lang="en-US" dirty="0"/>
              <a:t>All the strategies, action plans and investments should be focused </a:t>
            </a:r>
          </a:p>
          <a:p>
            <a:r>
              <a:rPr lang="en-US" dirty="0"/>
              <a:t>on achieving one or more of the plan objectives. Therefore, it is </a:t>
            </a:r>
          </a:p>
          <a:p>
            <a:r>
              <a:rPr lang="en-US" dirty="0"/>
              <a:t>critical that you select the right objectives for measuring success. </a:t>
            </a:r>
          </a:p>
          <a:p>
            <a:r>
              <a:rPr lang="en-US" dirty="0"/>
              <a:t>Establishing objectives is perhaps the toughest work in planning.</a:t>
            </a:r>
          </a:p>
          <a:p>
            <a:r>
              <a:rPr lang="en-US" dirty="0"/>
              <a:t>The planning effort also includes establishing Guiding Principles - </a:t>
            </a:r>
          </a:p>
          <a:p>
            <a:r>
              <a:rPr lang="en-US" dirty="0"/>
              <a:t>general guidelines that set the foundation for how the organization </a:t>
            </a:r>
          </a:p>
          <a:p>
            <a:r>
              <a:rPr lang="en-US" dirty="0"/>
              <a:t>will operate. Guiding principles are more than just a statement </a:t>
            </a:r>
          </a:p>
          <a:p>
            <a:r>
              <a:rPr lang="en-US" dirty="0"/>
              <a:t>of values. Guiding principles also describe the actions the </a:t>
            </a:r>
          </a:p>
          <a:p>
            <a:r>
              <a:rPr lang="en-US" dirty="0"/>
              <a:t>organization will take based on the values.</a:t>
            </a:r>
          </a:p>
          <a:p>
            <a:r>
              <a:rPr lang="en-US" dirty="0"/>
              <a:t>Step 3. Implementation Planning – How do we plan to get there?</a:t>
            </a:r>
          </a:p>
          <a:p>
            <a:r>
              <a:rPr lang="en-US" dirty="0"/>
              <a:t>Once the objectives are established, the next step is to develop </a:t>
            </a:r>
          </a:p>
          <a:p>
            <a:r>
              <a:rPr lang="en-US" dirty="0"/>
              <a:t>the road map for achieving the direction. For the road map to be </a:t>
            </a:r>
          </a:p>
          <a:p>
            <a:r>
              <a:rPr lang="en-US" dirty="0"/>
              <a:t>viable, however, it must focus on three areas in particular. </a:t>
            </a:r>
          </a:p>
          <a:p>
            <a:r>
              <a:rPr lang="en-US" dirty="0"/>
              <a:t>• The barriers to achieving the goals and objectives indicate those </a:t>
            </a:r>
          </a:p>
          <a:p>
            <a:r>
              <a:rPr lang="en-US" dirty="0"/>
              <a:t>challenges which the organization must overcome to achieve </a:t>
            </a:r>
          </a:p>
          <a:p>
            <a:r>
              <a:rPr lang="en-US" dirty="0"/>
              <a:t>its strategic direction. Barriers answer the following questions: </a:t>
            </a:r>
          </a:p>
          <a:p>
            <a:r>
              <a:rPr lang="en-US" dirty="0"/>
              <a:t>“Why haven’t we achieved our goals already? What is standing </a:t>
            </a:r>
          </a:p>
          <a:p>
            <a:r>
              <a:rPr lang="en-US" dirty="0"/>
              <a:t>in our way?” </a:t>
            </a:r>
          </a:p>
          <a:p>
            <a:r>
              <a:rPr lang="en-US" dirty="0"/>
              <a:t>• While barriers address the challenges, the critical success </a:t>
            </a:r>
          </a:p>
          <a:p>
            <a:r>
              <a:rPr lang="en-US" dirty="0"/>
              <a:t>factors identify those key conditions that must be met to </a:t>
            </a:r>
          </a:p>
          <a:p>
            <a:r>
              <a:rPr lang="en-US" dirty="0"/>
              <a:t>achieve the goals. Critical success factors, typically no fewer </a:t>
            </a:r>
          </a:p>
          <a:p>
            <a:r>
              <a:rPr lang="en-US" dirty="0"/>
              <a:t>than two and no more than seven per goal, serve as a guide for </a:t>
            </a:r>
          </a:p>
          <a:p>
            <a:r>
              <a:rPr lang="en-US" dirty="0"/>
              <a:t>determining the strategies to be developed.</a:t>
            </a:r>
          </a:p>
          <a:p>
            <a:r>
              <a:rPr lang="en-US" dirty="0"/>
              <a:t>• The strategies that are undertaken (i.e., the road map) must </a:t>
            </a:r>
          </a:p>
          <a:p>
            <a:r>
              <a:rPr lang="en-US" dirty="0"/>
              <a:t>drive achievement of the strategic direction by controlling the </a:t>
            </a:r>
          </a:p>
          <a:p>
            <a:r>
              <a:rPr lang="en-US" dirty="0"/>
              <a:t>critical success factors and overcoming the barriers.</a:t>
            </a:r>
          </a:p>
          <a:p>
            <a:r>
              <a:rPr lang="en-US" dirty="0"/>
              <a:t>An important activity at this stage is the prioritization of strategies </a:t>
            </a:r>
          </a:p>
          <a:p>
            <a:r>
              <a:rPr lang="en-US" dirty="0"/>
              <a:t>to determine the items to focus on first. For each priority strategy, </a:t>
            </a:r>
          </a:p>
          <a:p>
            <a:r>
              <a:rPr lang="en-US" dirty="0"/>
              <a:t>an action plan is developed which details steps, responsibilities, </a:t>
            </a:r>
          </a:p>
          <a:p>
            <a:r>
              <a:rPr lang="en-US" dirty="0"/>
              <a:t>costs and timetables. The action plans can then be summarized </a:t>
            </a:r>
          </a:p>
          <a:p>
            <a:r>
              <a:rPr lang="en-US" dirty="0"/>
              <a:t>to identify resource requirements and to develop a resource plan to </a:t>
            </a:r>
          </a:p>
          <a:p>
            <a:r>
              <a:rPr lang="en-US" dirty="0"/>
              <a:t>meet those requirements.</a:t>
            </a:r>
          </a:p>
          <a:p>
            <a:r>
              <a:rPr lang="en-US" dirty="0"/>
              <a:t>Step 4. Monitoring – How will we monitor progress?</a:t>
            </a:r>
          </a:p>
          <a:p>
            <a:r>
              <a:rPr lang="en-US" dirty="0"/>
              <a:t>Many organizations benefit simply from going through the process </a:t>
            </a:r>
          </a:p>
          <a:p>
            <a:r>
              <a:rPr lang="en-US" dirty="0"/>
              <a:t>of creating a strategy. At this point, everyone is clear on where </a:t>
            </a:r>
          </a:p>
          <a:p>
            <a:r>
              <a:rPr lang="en-US" dirty="0"/>
              <a:t>we are going and how we plan to get there. However, the key </a:t>
            </a:r>
          </a:p>
          <a:p>
            <a:r>
              <a:rPr lang="en-US" dirty="0"/>
              <a:t>value to strategy development comes in the implementation of the </a:t>
            </a:r>
          </a:p>
          <a:p>
            <a:r>
              <a:rPr lang="en-US" dirty="0"/>
              <a:t>plan. Unfortunately, all too often, strategic plans become space </a:t>
            </a:r>
          </a:p>
          <a:p>
            <a:r>
              <a:rPr lang="en-US" dirty="0"/>
              <a:t>fillers on an executive’s bookshelf. To prevent this occurrence, </a:t>
            </a:r>
          </a:p>
          <a:p>
            <a:r>
              <a:rPr lang="en-US" dirty="0"/>
              <a:t>we recommend a structured monitoring process every three-to-six </a:t>
            </a:r>
          </a:p>
          <a:p>
            <a:r>
              <a:rPr lang="en-US" dirty="0"/>
              <a:t>months. </a:t>
            </a:r>
          </a:p>
          <a:p>
            <a:r>
              <a:rPr lang="en-US" dirty="0"/>
              <a:t>The structured review involves:</a:t>
            </a:r>
          </a:p>
          <a:p>
            <a:r>
              <a:rPr lang="en-US" dirty="0"/>
              <a:t>• Assessing progress on strategies</a:t>
            </a:r>
          </a:p>
          <a:p>
            <a:r>
              <a:rPr lang="en-US" dirty="0"/>
              <a:t>• Grading the current and projected performance against the </a:t>
            </a:r>
          </a:p>
          <a:p>
            <a:r>
              <a:rPr lang="en-US" dirty="0"/>
              <a:t>objectives</a:t>
            </a:r>
          </a:p>
          <a:p>
            <a:r>
              <a:rPr lang="en-US" dirty="0"/>
              <a:t>• Identifying changes in the environment, new barriers, additional </a:t>
            </a:r>
          </a:p>
          <a:p>
            <a:r>
              <a:rPr lang="en-US" dirty="0"/>
              <a:t>critical success factors</a:t>
            </a:r>
          </a:p>
          <a:p>
            <a:r>
              <a:rPr lang="en-US" dirty="0"/>
              <a:t>• Making adjustments to the objectives</a:t>
            </a:r>
          </a:p>
          <a:p>
            <a:r>
              <a:rPr lang="en-US" dirty="0"/>
              <a:t>• Re-establishing priorities for strategies, removing strategies and </a:t>
            </a:r>
          </a:p>
          <a:p>
            <a:r>
              <a:rPr lang="en-US" dirty="0"/>
              <a:t>adding new strategies as needed</a:t>
            </a:r>
          </a:p>
          <a:p>
            <a:r>
              <a:rPr lang="en-US" dirty="0"/>
              <a:t>While often a sobering process, this detailed level of monitoring </a:t>
            </a:r>
          </a:p>
          <a:p>
            <a:r>
              <a:rPr lang="en-US" dirty="0"/>
              <a:t>provides a method for ensuring that the long-term strategy stays on </a:t>
            </a:r>
          </a:p>
          <a:p>
            <a:r>
              <a:rPr lang="en-US" dirty="0"/>
              <a:t>the front burners, despite the pressures of the day-to-day business </a:t>
            </a:r>
          </a:p>
          <a:p>
            <a:r>
              <a:rPr lang="en-US" dirty="0"/>
              <a:t>operation.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00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1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2014-2015 we started marketing our services</a:t>
            </a:r>
            <a:r>
              <a:rPr lang="en-US" baseline="0" dirty="0" smtClean="0"/>
              <a:t>  at conference breakout sessions at MASA &amp; MASB</a:t>
            </a:r>
          </a:p>
          <a:p>
            <a:endParaRPr lang="en-US" baseline="0" dirty="0" smtClean="0"/>
          </a:p>
          <a:p>
            <a:r>
              <a:rPr lang="en-US" dirty="0" smtClean="0"/>
              <a:t>MASB recommends these 3 items on an annual basis.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2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2015-2016 new legislation mandates Superintendent Evaluation and board/</a:t>
            </a:r>
            <a:r>
              <a:rPr lang="en-US" dirty="0" err="1" smtClean="0"/>
              <a:t>supt</a:t>
            </a:r>
            <a:r>
              <a:rPr lang="en-US" dirty="0" smtClean="0"/>
              <a:t> training in their chosen tool beginning with the 2016-2017 school year.</a:t>
            </a:r>
          </a:p>
          <a:p>
            <a:endParaRPr lang="en-US" dirty="0" smtClean="0"/>
          </a:p>
          <a:p>
            <a:r>
              <a:rPr lang="en-US" dirty="0" smtClean="0"/>
              <a:t>The items</a:t>
            </a:r>
            <a:r>
              <a:rPr lang="en-US" baseline="0" dirty="0" smtClean="0"/>
              <a:t> are so inter-related that you can see MASB’s new self-assessment tool includes a number of items regarding goal-setting.</a:t>
            </a:r>
          </a:p>
          <a:p>
            <a:endParaRPr lang="en-US" baseline="0" dirty="0" smtClean="0"/>
          </a:p>
          <a:p>
            <a:r>
              <a:rPr lang="en-US" dirty="0" smtClean="0"/>
              <a:t>Let’s look more closely at the board’s role in goal-setting.</a:t>
            </a:r>
          </a:p>
          <a:p>
            <a:endParaRPr lang="en-US" dirty="0" smtClean="0"/>
          </a:p>
          <a:p>
            <a:r>
              <a:rPr lang="en-US" dirty="0" smtClean="0"/>
              <a:t>Supt evaluation tool will include references to goals</a:t>
            </a:r>
            <a:r>
              <a:rPr lang="en-US" baseline="0" dirty="0" smtClean="0"/>
              <a:t> in the rubrics.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ECBF-0F0B-439E-A6F7-10653F9E06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4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7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4-5 month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B7CD5-2309-4A49-8111-8226C35A891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8/26/2015</a:t>
            </a:r>
          </a:p>
        </p:txBody>
      </p:sp>
    </p:spTree>
    <p:extLst>
      <p:ext uri="{BB962C8B-B14F-4D97-AF65-F5344CB8AC3E}">
        <p14:creationId xmlns:p14="http://schemas.microsoft.com/office/powerpoint/2010/main" val="3133808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consultants – templates for all district communications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A7E8-7C9F-48E5-9419-25D262CC64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9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74676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3856"/>
            <a:ext cx="7406640" cy="841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34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6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4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3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43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96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6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1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8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3025775"/>
            <a:ext cx="8839200" cy="860425"/>
          </a:xfrm>
          <a:prstGeom prst="rect">
            <a:avLst/>
          </a:prstGeom>
        </p:spPr>
        <p:txBody>
          <a:bodyPr/>
          <a:lstStyle>
            <a:lvl1pPr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Strategic Planning: A Process that Works!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10465" y="5257800"/>
            <a:ext cx="6400800" cy="11430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i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Debbie Stair</a:t>
            </a:r>
          </a:p>
          <a:p>
            <a:r>
              <a:rPr lang="en-US" dirty="0" smtClean="0"/>
              <a:t>Assistant Director Leadership Development</a:t>
            </a:r>
          </a:p>
          <a:p>
            <a:r>
              <a:rPr lang="en-US" dirty="0" smtClean="0"/>
              <a:t>Trainers Conference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6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40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6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0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8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28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23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63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23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76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5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25775"/>
            <a:ext cx="7772400" cy="8604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Title/Section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  <a:p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16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93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5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56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09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43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9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07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21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36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4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31AD-8E2D-4077-BDC4-79C3B62E11C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2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47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3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52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48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04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30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345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980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6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74676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3856"/>
            <a:ext cx="7406640" cy="841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1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11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74676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3856"/>
            <a:ext cx="7406640" cy="841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0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0629-97F2-46C5-A36F-A6CC4512137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6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154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56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77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72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31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3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954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8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39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48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590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86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39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69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93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758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05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48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012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759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46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82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42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74676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3856"/>
            <a:ext cx="7406640" cy="841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2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0629-97F2-46C5-A36F-A6CC4512137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834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827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1"/>
            <a:ext cx="7467600" cy="83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33856"/>
            <a:ext cx="7406640" cy="841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8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3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0629-97F2-46C5-A36F-A6CC4512137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897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4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42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3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.png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" y="0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85800" y="4306824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6376"/>
            <a:ext cx="1219200" cy="1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6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" y="0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800" y="4306824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6376"/>
            <a:ext cx="1219200" cy="1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" y="0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800" y="4306824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6376"/>
            <a:ext cx="1219200" cy="1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2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73000">
              <a:srgbClr val="CACACA"/>
            </a:gs>
            <a:gs pos="1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72" y="222500"/>
            <a:ext cx="2086448" cy="2444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1437132" y="-166118"/>
            <a:ext cx="304800" cy="32217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7380732" y="-163068"/>
            <a:ext cx="304800" cy="32217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4408932" y="2122932"/>
            <a:ext cx="304800" cy="91653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6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73000">
              <a:srgbClr val="CACACA"/>
            </a:gs>
            <a:gs pos="1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72" y="222500"/>
            <a:ext cx="2086448" cy="2444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5400000">
            <a:off x="1437132" y="-166118"/>
            <a:ext cx="304800" cy="32217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rot="5400000">
            <a:off x="7380732" y="-163068"/>
            <a:ext cx="304800" cy="32217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4408932" y="2122932"/>
            <a:ext cx="304800" cy="916533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6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" y="0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800" y="4306824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6376"/>
            <a:ext cx="1219200" cy="1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1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1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8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00" y="0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800" y="4306824"/>
            <a:ext cx="304800" cy="2551176"/>
          </a:xfrm>
          <a:prstGeom prst="rect">
            <a:avLst/>
          </a:prstGeom>
          <a:solidFill>
            <a:srgbClr val="79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86376"/>
            <a:ext cx="1219200" cy="142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stair@masb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Strategic Planning: A Process that Works!</a:t>
            </a:r>
            <a:br>
              <a:rPr lang="en-US" dirty="0" smtClean="0"/>
            </a:br>
            <a:r>
              <a:rPr lang="en-US" dirty="0" smtClean="0"/>
              <a:t>Trainers Conference 2018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Debbie Stair</a:t>
            </a:r>
          </a:p>
          <a:p>
            <a:r>
              <a:rPr lang="en-US" dirty="0" smtClean="0"/>
              <a:t>Assistant Director of Leadership </a:t>
            </a:r>
            <a:r>
              <a:rPr lang="en-US" dirty="0" smtClean="0"/>
              <a:t>Development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hlinkClick r:id="rId3"/>
              </a:rPr>
              <a:t>dstair@masb.org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90600" y="152401"/>
            <a:ext cx="8153400" cy="838200"/>
          </a:xfrm>
        </p:spPr>
        <p:txBody>
          <a:bodyPr/>
          <a:lstStyle/>
          <a:p>
            <a:r>
              <a:rPr lang="en-US" dirty="0" smtClean="0"/>
              <a:t>Analysis/Needs Assessment Phase</a:t>
            </a:r>
            <a:endParaRPr lang="en-US" dirty="0"/>
          </a:p>
        </p:txBody>
      </p:sp>
      <p:pic>
        <p:nvPicPr>
          <p:cNvPr id="6" name="Picture 2" descr="http://fdbs.com/wp-content/uploads/2012/12/Icon_MagG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25" y="4267200"/>
            <a:ext cx="4068260" cy="31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7800" y="1683127"/>
            <a:ext cx="7543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❶"/>
            </a:pPr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Stakeholder input (qualitative/perceptual data)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Face-to-Face Input Sessions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Electronic survey</a:t>
            </a:r>
          </a:p>
          <a:p>
            <a:pPr marL="285750" indent="-285750">
              <a:buFont typeface="Calibri" panose="020F0502020204030204" pitchFamily="34" charset="0"/>
              <a:buChar char="❶"/>
            </a:pPr>
            <a:endParaRPr lang="en-US" sz="3200" i="1" dirty="0">
              <a:solidFill>
                <a:srgbClr val="0067B1">
                  <a:lumMod val="75000"/>
                </a:srgbClr>
              </a:solidFill>
            </a:endParaRPr>
          </a:p>
          <a:p>
            <a:pPr marL="285750" indent="-285750">
              <a:buFont typeface="Calibri" panose="020F0502020204030204" pitchFamily="34" charset="0"/>
              <a:buChar char="❷"/>
            </a:pPr>
            <a:r>
              <a:rPr lang="en-US" sz="2800" i="1" dirty="0" smtClean="0">
                <a:solidFill>
                  <a:srgbClr val="0067B1">
                    <a:lumMod val="75000"/>
                  </a:srgbClr>
                </a:solidFill>
              </a:rPr>
              <a:t>Educational </a:t>
            </a:r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data audit (quantitative data)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Demographic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Student Achievement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Financial</a:t>
            </a:r>
          </a:p>
          <a:p>
            <a:r>
              <a:rPr lang="en-US" sz="2800" i="1" dirty="0">
                <a:solidFill>
                  <a:srgbClr val="0067B1">
                    <a:lumMod val="75000"/>
                  </a:srgbClr>
                </a:solidFill>
              </a:rPr>
              <a:t>	Personnel</a:t>
            </a:r>
          </a:p>
        </p:txBody>
      </p:sp>
    </p:spTree>
    <p:extLst>
      <p:ext uri="{BB962C8B-B14F-4D97-AF65-F5344CB8AC3E}">
        <p14:creationId xmlns:p14="http://schemas.microsoft.com/office/powerpoint/2010/main" val="66610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3.bp.blogspot.com/--rkrDuzOWY0/UEBp75ortYI/AAAAAAAAHK8/WzUadj6Ea0k/s1600/scrum+plan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89" y="4191000"/>
            <a:ext cx="35814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Planning Team Retreat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315081"/>
            <a:ext cx="76200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Environmental scan</a:t>
            </a:r>
          </a:p>
          <a:p>
            <a:pPr marL="1371600" lvl="2" indent="-4572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Review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current initiatives</a:t>
            </a:r>
          </a:p>
          <a:p>
            <a:pPr marL="1371600" lvl="2" indent="-4572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Review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the data</a:t>
            </a:r>
          </a:p>
          <a:p>
            <a:pPr marL="1371600" lvl="2" indent="-4572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Develop mission, vision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and beliefs</a:t>
            </a:r>
          </a:p>
          <a:p>
            <a:pPr marL="1371600" lvl="2" indent="-45720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Develop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strategic goal areas</a:t>
            </a:r>
          </a:p>
          <a:p>
            <a:pPr marL="1371600" lvl="2" indent="-457200" fontAlgn="auto">
              <a:lnSpc>
                <a:spcPct val="90000"/>
              </a:lnSpc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Generate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goal area objectives</a:t>
            </a:r>
          </a:p>
          <a:p>
            <a:pPr marL="1371600" lvl="2" indent="-457200" fontAlgn="auto">
              <a:lnSpc>
                <a:spcPct val="90000"/>
              </a:lnSpc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Generate/finalize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goal statements</a:t>
            </a:r>
          </a:p>
          <a:p>
            <a:pPr marL="1371600" lvl="2" indent="-457200" fontAlgn="auto">
              <a:lnSpc>
                <a:spcPct val="90000"/>
              </a:lnSpc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chemeClr val="accent1">
                    <a:lumMod val="75000"/>
                  </a:schemeClr>
                </a:solidFill>
              </a:rPr>
              <a:t>Identify </a:t>
            </a:r>
            <a:r>
              <a:rPr lang="en-US" altLang="en-US" sz="3200" i="1" dirty="0">
                <a:solidFill>
                  <a:schemeClr val="accent1">
                    <a:lumMod val="75000"/>
                  </a:schemeClr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24318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40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r">
                <a:buSzPct val="25000"/>
              </a:pPr>
              <a:t>12</a:t>
            </a:fld>
            <a:endParaRPr lang="en-US" sz="14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25450" y="1409700"/>
            <a:ext cx="8185150" cy="5219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838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1F497D">
                    <a:lumMod val="75000"/>
                  </a:srgbClr>
                </a:solidFill>
              </a:rPr>
              <a:t>From Development to Implementation</a:t>
            </a:r>
            <a:endParaRPr lang="en-US" sz="40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77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implem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1"/>
            <a:ext cx="701788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Implementation Planning</a:t>
            </a:r>
            <a:endParaRPr lang="en-US" dirty="0"/>
          </a:p>
        </p:txBody>
      </p:sp>
      <p:pic>
        <p:nvPicPr>
          <p:cNvPr id="4" name="Picture 2" descr="http://www.eduberry.com/wp-content/uploads/2012/02/Implem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43425"/>
            <a:ext cx="8530856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600200"/>
            <a:ext cx="784860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Finalize goal statements if necessary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Finalize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first year objectives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Calendar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first year objectives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Develop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action plans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Develop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a board monitoring </a:t>
            </a: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process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Explore a communications plan</a:t>
            </a:r>
            <a:endParaRPr lang="en-US" altLang="en-US" sz="3200" i="1" dirty="0">
              <a:solidFill>
                <a:srgbClr val="0067B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2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97580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7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55320" y="1076826"/>
            <a:ext cx="2011680" cy="5552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12720" y="1076826"/>
            <a:ext cx="2011680" cy="5552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70120" y="1076826"/>
            <a:ext cx="2011680" cy="5552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27520" y="1076826"/>
            <a:ext cx="2011680" cy="5552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320" y="685800"/>
            <a:ext cx="2011680" cy="391026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1</a:t>
            </a:r>
            <a:r>
              <a:rPr lang="en-US" b="1" baseline="3000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st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 Quarter</a:t>
            </a:r>
            <a:endParaRPr lang="en-US" b="1" dirty="0">
              <a:solidFill>
                <a:prstClr val="white"/>
              </a:solidFill>
              <a:effectLst>
                <a:outerShdw blurRad="63500" sx="102000" sy="102000" algn="ctr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12720" y="685800"/>
            <a:ext cx="2011680" cy="391026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2</a:t>
            </a:r>
            <a:r>
              <a:rPr lang="en-US" b="1" baseline="3000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nd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 Quarter</a:t>
            </a:r>
            <a:endParaRPr lang="en-US" b="1" dirty="0">
              <a:solidFill>
                <a:prstClr val="white"/>
              </a:solidFill>
              <a:effectLst>
                <a:outerShdw blurRad="63500" sx="102000" sy="102000" algn="ctr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0120" y="685800"/>
            <a:ext cx="2011680" cy="391026"/>
          </a:xfrm>
          <a:prstGeom prst="rect">
            <a:avLst/>
          </a:prstGeom>
          <a:solidFill>
            <a:srgbClr val="FFC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3</a:t>
            </a:r>
            <a:r>
              <a:rPr lang="en-US" b="1" baseline="3000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rd</a:t>
            </a:r>
            <a:r>
              <a:rPr lang="en-US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Quarter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27520" y="685800"/>
            <a:ext cx="2011680" cy="39102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white">
                      <a:alpha val="40000"/>
                    </a:prstClr>
                  </a:outerShdw>
                </a:effectLst>
              </a:rPr>
              <a:t> Quarter</a:t>
            </a:r>
            <a:endParaRPr lang="en-US" b="1" dirty="0">
              <a:solidFill>
                <a:prstClr val="white"/>
              </a:solidFill>
              <a:effectLst>
                <a:outerShdw blurRad="63500" sx="102000" sy="102000" algn="ctr" rotWithShape="0">
                  <a:prstClr val="white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" y="1076826"/>
            <a:ext cx="8183880" cy="1285374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1076826"/>
            <a:ext cx="426720" cy="128537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Personnel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5320" y="2411105"/>
            <a:ext cx="8183880" cy="13716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5320" y="3834452"/>
            <a:ext cx="8183880" cy="137160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320" y="5257800"/>
            <a:ext cx="8183880" cy="13716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2411105"/>
            <a:ext cx="426720" cy="137159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Academics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600" y="3834452"/>
            <a:ext cx="426720" cy="137159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Culture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600" y="5257800"/>
            <a:ext cx="426720" cy="137159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Comm.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800100" y="2496787"/>
            <a:ext cx="1181100" cy="1160813"/>
            <a:chOff x="800100" y="2496787"/>
            <a:chExt cx="1181100" cy="1160813"/>
          </a:xfrm>
        </p:grpSpPr>
        <p:sp>
          <p:nvSpPr>
            <p:cNvPr id="29" name="Rectangle 1"/>
            <p:cNvSpPr/>
            <p:nvPr/>
          </p:nvSpPr>
          <p:spPr>
            <a:xfrm>
              <a:off x="800100" y="2496787"/>
              <a:ext cx="1181100" cy="1160813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EB000"/>
                </a:gs>
                <a:gs pos="0">
                  <a:srgbClr val="FFE115"/>
                </a:gs>
                <a:gs pos="58000">
                  <a:srgbClr val="FFE32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64920" y="251460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Oval 34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888133" y="2766536"/>
              <a:ext cx="101971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Compile current subgroup data and process documents.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124200" y="2500952"/>
            <a:ext cx="3429000" cy="1143000"/>
            <a:chOff x="3124200" y="2500952"/>
            <a:chExt cx="3429000" cy="1143000"/>
          </a:xfrm>
        </p:grpSpPr>
        <p:sp>
          <p:nvSpPr>
            <p:cNvPr id="43" name="Flowchart: Process 42"/>
            <p:cNvSpPr/>
            <p:nvPr/>
          </p:nvSpPr>
          <p:spPr>
            <a:xfrm>
              <a:off x="3124200" y="2500952"/>
              <a:ext cx="3429000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0"/>
                    <a:pt x="5314" y="761"/>
                    <a:pt x="10000" y="0"/>
                  </a:cubicBezTo>
                  <a:cubicBezTo>
                    <a:pt x="9762" y="4982"/>
                    <a:pt x="9801" y="6033"/>
                    <a:pt x="10000" y="10000"/>
                  </a:cubicBezTo>
                  <a:cubicBezTo>
                    <a:pt x="5672" y="9112"/>
                    <a:pt x="3333" y="10000"/>
                    <a:pt x="0" y="10000"/>
                  </a:cubicBezTo>
                  <a:cubicBezTo>
                    <a:pt x="239" y="5525"/>
                    <a:pt x="0" y="3333"/>
                    <a:pt x="0" y="0"/>
                  </a:cubicBez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183454" y="252383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Oval 44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324600" y="2523837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Oval 48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3429000" y="2616130"/>
              <a:ext cx="285863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Review process documents and data.  Refine/restructure as needed.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398228" y="3955143"/>
            <a:ext cx="2442381" cy="1148248"/>
            <a:chOff x="1398228" y="3955143"/>
            <a:chExt cx="2442381" cy="1148248"/>
          </a:xfrm>
        </p:grpSpPr>
        <p:sp>
          <p:nvSpPr>
            <p:cNvPr id="59" name="Flowchart: Process 42"/>
            <p:cNvSpPr/>
            <p:nvPr/>
          </p:nvSpPr>
          <p:spPr>
            <a:xfrm>
              <a:off x="1398228" y="3960391"/>
              <a:ext cx="2442381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0"/>
                    <a:pt x="5314" y="761"/>
                    <a:pt x="10000" y="0"/>
                  </a:cubicBezTo>
                  <a:cubicBezTo>
                    <a:pt x="9762" y="4982"/>
                    <a:pt x="9801" y="6033"/>
                    <a:pt x="10000" y="10000"/>
                  </a:cubicBezTo>
                  <a:cubicBezTo>
                    <a:pt x="5672" y="9112"/>
                    <a:pt x="3333" y="10000"/>
                    <a:pt x="0" y="10000"/>
                  </a:cubicBezTo>
                  <a:cubicBezTo>
                    <a:pt x="239" y="5525"/>
                    <a:pt x="0" y="3333"/>
                    <a:pt x="0" y="0"/>
                  </a:cubicBezTo>
                  <a:close/>
                </a:path>
              </a:pathLst>
            </a:custGeom>
            <a:solidFill>
              <a:srgbClr val="B4DE86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424235" y="3955143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Oval 63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627120" y="3983718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Oval 67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600200" y="4089365"/>
              <a:ext cx="202692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Provide 21</a:t>
              </a:r>
              <a:r>
                <a:rPr lang="en-US" sz="1400" baseline="30000" dirty="0" smtClean="0">
                  <a:solidFill>
                    <a:prstClr val="black"/>
                  </a:solidFill>
                </a:rPr>
                <a:t>st</a:t>
              </a:r>
              <a:r>
                <a:rPr lang="en-US" sz="1400" dirty="0" smtClean="0">
                  <a:solidFill>
                    <a:prstClr val="black"/>
                  </a:solidFill>
                </a:rPr>
                <a:t> Century Skills training to all staff.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1185" y="3912528"/>
            <a:ext cx="1427215" cy="1143000"/>
            <a:chOff x="4348745" y="3912528"/>
            <a:chExt cx="1427215" cy="1143000"/>
          </a:xfrm>
        </p:grpSpPr>
        <p:sp>
          <p:nvSpPr>
            <p:cNvPr id="54" name="Flowchart: Process 42"/>
            <p:cNvSpPr/>
            <p:nvPr/>
          </p:nvSpPr>
          <p:spPr>
            <a:xfrm>
              <a:off x="4348745" y="3912528"/>
              <a:ext cx="1427215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0"/>
                    <a:pt x="5314" y="761"/>
                    <a:pt x="10000" y="0"/>
                  </a:cubicBezTo>
                  <a:cubicBezTo>
                    <a:pt x="9762" y="4982"/>
                    <a:pt x="9801" y="6033"/>
                    <a:pt x="10000" y="10000"/>
                  </a:cubicBezTo>
                  <a:cubicBezTo>
                    <a:pt x="5672" y="9112"/>
                    <a:pt x="3333" y="10000"/>
                    <a:pt x="0" y="10000"/>
                  </a:cubicBezTo>
                  <a:cubicBezTo>
                    <a:pt x="239" y="5525"/>
                    <a:pt x="0" y="333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EB000"/>
                </a:gs>
                <a:gs pos="0">
                  <a:srgbClr val="FFE115"/>
                </a:gs>
                <a:gs pos="58000">
                  <a:srgbClr val="FFE32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970912" y="3980995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Oval 55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4581942" y="4163875"/>
              <a:ext cx="101971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Utilize 21</a:t>
              </a:r>
              <a:r>
                <a:rPr lang="en-US" sz="1200" baseline="30000" dirty="0" smtClean="0">
                  <a:solidFill>
                    <a:prstClr val="black"/>
                  </a:solidFill>
                </a:rPr>
                <a:t>st</a:t>
              </a:r>
              <a:r>
                <a:rPr lang="en-US" sz="1200" dirty="0" smtClean="0">
                  <a:solidFill>
                    <a:prstClr val="black"/>
                  </a:solidFill>
                </a:rPr>
                <a:t> Century Skills district-wide.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21080" y="5311659"/>
            <a:ext cx="1280160" cy="1195494"/>
            <a:chOff x="1021080" y="5311659"/>
            <a:chExt cx="1280160" cy="1195494"/>
          </a:xfrm>
        </p:grpSpPr>
        <p:sp>
          <p:nvSpPr>
            <p:cNvPr id="60" name="Rectangle 1"/>
            <p:cNvSpPr/>
            <p:nvPr/>
          </p:nvSpPr>
          <p:spPr>
            <a:xfrm>
              <a:off x="1021080" y="5318433"/>
              <a:ext cx="1280160" cy="1188720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EB000"/>
                </a:gs>
                <a:gs pos="0">
                  <a:srgbClr val="FFE115"/>
                </a:gs>
                <a:gs pos="58000">
                  <a:srgbClr val="FFE32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51305" y="5574268"/>
              <a:ext cx="101971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Complete needs assessment and determine staffing support.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608161" y="5311659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Oval 74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7391400" y="3912528"/>
            <a:ext cx="1181100" cy="1160813"/>
            <a:chOff x="7391400" y="3912528"/>
            <a:chExt cx="1181100" cy="1160813"/>
          </a:xfrm>
        </p:grpSpPr>
        <p:sp>
          <p:nvSpPr>
            <p:cNvPr id="85" name="Rectangle 1"/>
            <p:cNvSpPr/>
            <p:nvPr/>
          </p:nvSpPr>
          <p:spPr>
            <a:xfrm>
              <a:off x="7391400" y="3912528"/>
              <a:ext cx="1181100" cy="1160813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7856220" y="3930341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7" name="Oval 86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7479433" y="4182277"/>
              <a:ext cx="101971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Evaluate, celebrate, and update.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104869" y="5369042"/>
            <a:ext cx="1402611" cy="1143000"/>
            <a:chOff x="6273349" y="5369042"/>
            <a:chExt cx="2552203" cy="1143000"/>
          </a:xfrm>
        </p:grpSpPr>
        <p:sp>
          <p:nvSpPr>
            <p:cNvPr id="79" name="Flowchart: Process 42"/>
            <p:cNvSpPr/>
            <p:nvPr/>
          </p:nvSpPr>
          <p:spPr>
            <a:xfrm>
              <a:off x="6273349" y="5369042"/>
              <a:ext cx="2552203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0"/>
                    <a:pt x="5314" y="761"/>
                    <a:pt x="10000" y="0"/>
                  </a:cubicBezTo>
                  <a:cubicBezTo>
                    <a:pt x="9762" y="4982"/>
                    <a:pt x="9801" y="6033"/>
                    <a:pt x="10000" y="10000"/>
                  </a:cubicBezTo>
                  <a:cubicBezTo>
                    <a:pt x="5672" y="9112"/>
                    <a:pt x="3333" y="10000"/>
                    <a:pt x="0" y="10000"/>
                  </a:cubicBezTo>
                  <a:cubicBezTo>
                    <a:pt x="239" y="5525"/>
                    <a:pt x="0" y="3333"/>
                    <a:pt x="0" y="0"/>
                  </a:cubicBezTo>
                  <a:close/>
                </a:path>
              </a:pathLst>
            </a:custGeom>
            <a:solidFill>
              <a:srgbClr val="FFE115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6306652" y="5393519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Oval 80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6506546" y="5620389"/>
              <a:ext cx="206595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Grow two-way communication.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8634224" y="5393519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Oval 91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2742797" y="5311659"/>
            <a:ext cx="1935351" cy="1188720"/>
            <a:chOff x="3840608" y="5334000"/>
            <a:chExt cx="1935351" cy="1188720"/>
          </a:xfrm>
        </p:grpSpPr>
        <p:sp>
          <p:nvSpPr>
            <p:cNvPr id="32" name="Rectangle 1"/>
            <p:cNvSpPr/>
            <p:nvPr/>
          </p:nvSpPr>
          <p:spPr>
            <a:xfrm>
              <a:off x="3840608" y="5334000"/>
              <a:ext cx="1935351" cy="1188720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solidFill>
              <a:srgbClr val="B4DE86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770120" y="5336136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Oval 38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4038004" y="5553670"/>
              <a:ext cx="156364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Develop and implement a centralized communication plan.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99628" y="2482090"/>
            <a:ext cx="1863372" cy="1195494"/>
            <a:chOff x="6709128" y="2482090"/>
            <a:chExt cx="1280160" cy="1195494"/>
          </a:xfrm>
        </p:grpSpPr>
        <p:sp>
          <p:nvSpPr>
            <p:cNvPr id="96" name="Rectangle 1"/>
            <p:cNvSpPr/>
            <p:nvPr/>
          </p:nvSpPr>
          <p:spPr>
            <a:xfrm>
              <a:off x="6709128" y="2488864"/>
              <a:ext cx="1280160" cy="1188720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EB000"/>
                </a:gs>
                <a:gs pos="0">
                  <a:srgbClr val="FFE115"/>
                </a:gs>
                <a:gs pos="58000">
                  <a:srgbClr val="FFE32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839353" y="2744699"/>
              <a:ext cx="1019710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Collect year-end data and analyze for instructional practices.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7296209" y="248209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Oval 98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76200"/>
            <a:ext cx="60198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Year Accomplishments</a:t>
            </a:r>
            <a:endParaRPr lang="en-US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7250430" y="5353552"/>
            <a:ext cx="1181100" cy="1160813"/>
            <a:chOff x="7391400" y="3912528"/>
            <a:chExt cx="1181100" cy="1160813"/>
          </a:xfrm>
        </p:grpSpPr>
        <p:sp>
          <p:nvSpPr>
            <p:cNvPr id="117" name="Rectangle 1"/>
            <p:cNvSpPr/>
            <p:nvPr/>
          </p:nvSpPr>
          <p:spPr>
            <a:xfrm>
              <a:off x="7391400" y="3912528"/>
              <a:ext cx="1181100" cy="1160813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7856220" y="3930341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Oval 119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7479433" y="4182277"/>
              <a:ext cx="101971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Expand </a:t>
              </a:r>
              <a:r>
                <a:rPr lang="en-US" sz="1200" dirty="0">
                  <a:solidFill>
                    <a:prstClr val="black"/>
                  </a:solidFill>
                </a:rPr>
                <a:t>positive stakeholder involvement </a:t>
              </a:r>
              <a:r>
                <a:rPr lang="en-US" sz="1200" dirty="0" smtClean="0">
                  <a:solidFill>
                    <a:prstClr val="black"/>
                  </a:solidFill>
                </a:rPr>
                <a:t>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3086100" y="1156555"/>
            <a:ext cx="1494548" cy="1160813"/>
            <a:chOff x="800100" y="2496787"/>
            <a:chExt cx="1181100" cy="1160813"/>
          </a:xfrm>
        </p:grpSpPr>
        <p:sp>
          <p:nvSpPr>
            <p:cNvPr id="132" name="Rectangle 1"/>
            <p:cNvSpPr/>
            <p:nvPr/>
          </p:nvSpPr>
          <p:spPr>
            <a:xfrm>
              <a:off x="800100" y="2496787"/>
              <a:ext cx="1181100" cy="1160813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EEB000"/>
                </a:gs>
                <a:gs pos="0">
                  <a:srgbClr val="FFE115"/>
                </a:gs>
                <a:gs pos="58000">
                  <a:srgbClr val="FFE32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1264920" y="2514600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Oval 134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888133" y="2766536"/>
              <a:ext cx="101971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Determine expectation gaps.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154313" y="1152648"/>
            <a:ext cx="1181100" cy="1160813"/>
            <a:chOff x="7391400" y="3912528"/>
            <a:chExt cx="1181100" cy="1160813"/>
          </a:xfrm>
        </p:grpSpPr>
        <p:sp>
          <p:nvSpPr>
            <p:cNvPr id="139" name="Rectangle 1"/>
            <p:cNvSpPr/>
            <p:nvPr/>
          </p:nvSpPr>
          <p:spPr>
            <a:xfrm>
              <a:off x="7391400" y="3912528"/>
              <a:ext cx="1181100" cy="1160813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7856220" y="3930341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2" name="Oval 141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1" name="TextBox 140"/>
            <p:cNvSpPr txBox="1"/>
            <p:nvPr/>
          </p:nvSpPr>
          <p:spPr>
            <a:xfrm>
              <a:off x="7479433" y="4182277"/>
              <a:ext cx="101971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Audit administrative job descriptions.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994404" y="1105369"/>
            <a:ext cx="1604259" cy="1143000"/>
            <a:chOff x="6273349" y="5369042"/>
            <a:chExt cx="2552203" cy="1143000"/>
          </a:xfrm>
        </p:grpSpPr>
        <p:sp>
          <p:nvSpPr>
            <p:cNvPr id="146" name="Flowchart: Process 42"/>
            <p:cNvSpPr/>
            <p:nvPr/>
          </p:nvSpPr>
          <p:spPr>
            <a:xfrm>
              <a:off x="6273349" y="5369042"/>
              <a:ext cx="2552203" cy="11430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0"/>
                    <a:pt x="5314" y="761"/>
                    <a:pt x="10000" y="0"/>
                  </a:cubicBezTo>
                  <a:cubicBezTo>
                    <a:pt x="9762" y="4982"/>
                    <a:pt x="9801" y="6033"/>
                    <a:pt x="10000" y="10000"/>
                  </a:cubicBezTo>
                  <a:cubicBezTo>
                    <a:pt x="5672" y="9112"/>
                    <a:pt x="3333" y="10000"/>
                    <a:pt x="0" y="10000"/>
                  </a:cubicBezTo>
                  <a:cubicBezTo>
                    <a:pt x="239" y="5525"/>
                    <a:pt x="0" y="3333"/>
                    <a:pt x="0" y="0"/>
                  </a:cubicBezTo>
                  <a:close/>
                </a:path>
              </a:pathLst>
            </a:custGeom>
            <a:solidFill>
              <a:srgbClr val="FFE115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6306652" y="5393519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Oval 152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6506547" y="5620389"/>
              <a:ext cx="206595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Hire as needed.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8634224" y="5393519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Oval 149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5007367" y="1181191"/>
            <a:ext cx="1627691" cy="1067178"/>
            <a:chOff x="3840608" y="5334000"/>
            <a:chExt cx="1935351" cy="1188720"/>
          </a:xfrm>
        </p:grpSpPr>
        <p:sp>
          <p:nvSpPr>
            <p:cNvPr id="157" name="Rectangle 1"/>
            <p:cNvSpPr/>
            <p:nvPr/>
          </p:nvSpPr>
          <p:spPr>
            <a:xfrm>
              <a:off x="3840608" y="5334000"/>
              <a:ext cx="1935351" cy="1188720"/>
            </a:xfrm>
            <a:custGeom>
              <a:avLst/>
              <a:gdLst/>
              <a:ahLst/>
              <a:cxnLst/>
              <a:rect l="l" t="t" r="r" b="b"/>
              <a:pathLst>
                <a:path w="4235395" h="4162644">
                  <a:moveTo>
                    <a:pt x="4235395" y="0"/>
                  </a:moveTo>
                  <a:lnTo>
                    <a:pt x="4235395" y="4019636"/>
                  </a:lnTo>
                  <a:lnTo>
                    <a:pt x="140197" y="4162644"/>
                  </a:lnTo>
                  <a:lnTo>
                    <a:pt x="0" y="147903"/>
                  </a:lnTo>
                  <a:close/>
                </a:path>
              </a:pathLst>
            </a:custGeom>
            <a:solidFill>
              <a:srgbClr val="B4DE86"/>
            </a:solidFill>
            <a:ln>
              <a:noFill/>
            </a:ln>
            <a:effectLst>
              <a:outerShdw blurRad="762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4770120" y="5336136"/>
              <a:ext cx="182880" cy="182880"/>
              <a:chOff x="4917745" y="2286000"/>
              <a:chExt cx="2558303" cy="2438399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Oval 159"/>
              <p:cNvSpPr/>
              <p:nvPr/>
            </p:nvSpPr>
            <p:spPr>
              <a:xfrm>
                <a:off x="4917745" y="2429067"/>
                <a:ext cx="2295331" cy="229533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5945828" y="2286000"/>
                <a:ext cx="1530220" cy="1530222"/>
              </a:xfrm>
              <a:prstGeom prst="ellipse">
                <a:avLst/>
              </a:prstGeom>
              <a:gradFill>
                <a:gsLst>
                  <a:gs pos="0">
                    <a:srgbClr val="DA0000"/>
                  </a:gs>
                  <a:gs pos="80000">
                    <a:srgbClr val="D60000"/>
                  </a:gs>
                  <a:gs pos="100000">
                    <a:srgbClr val="AC0000"/>
                  </a:gs>
                </a:gsLst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Oval 10"/>
              <p:cNvSpPr/>
              <p:nvPr/>
            </p:nvSpPr>
            <p:spPr>
              <a:xfrm>
                <a:off x="6054828" y="2667000"/>
                <a:ext cx="1107972" cy="1023687"/>
              </a:xfrm>
              <a:custGeom>
                <a:avLst/>
                <a:gdLst>
                  <a:gd name="connsiteX0" fmla="*/ 189017 w 1045863"/>
                  <a:gd name="connsiteY0" fmla="*/ 0 h 1103312"/>
                  <a:gd name="connsiteX1" fmla="*/ 97056 w 1045863"/>
                  <a:gd name="connsiteY1" fmla="*/ 259496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828576 w 1045863"/>
                  <a:gd name="connsiteY2" fmla="*/ 991016 h 1103312"/>
                  <a:gd name="connsiteX3" fmla="*/ 1045863 w 1045863"/>
                  <a:gd name="connsiteY3" fmla="*/ 954468 h 1103312"/>
                  <a:gd name="connsiteX4" fmla="*/ 640080 w 1045863"/>
                  <a:gd name="connsiteY4" fmla="*/ 1103312 h 1103312"/>
                  <a:gd name="connsiteX5" fmla="*/ 0 w 1045863"/>
                  <a:gd name="connsiteY5" fmla="*/ 463232 h 1103312"/>
                  <a:gd name="connsiteX6" fmla="*/ 189017 w 1045863"/>
                  <a:gd name="connsiteY6" fmla="*/ 0 h 1103312"/>
                  <a:gd name="connsiteX0" fmla="*/ 189017 w 1045863"/>
                  <a:gd name="connsiteY0" fmla="*/ 0 h 1103312"/>
                  <a:gd name="connsiteX1" fmla="*/ 482067 w 1045863"/>
                  <a:gd name="connsiteY1" fmla="*/ 800917 h 1103312"/>
                  <a:gd name="connsiteX2" fmla="*/ 1045863 w 1045863"/>
                  <a:gd name="connsiteY2" fmla="*/ 954468 h 1103312"/>
                  <a:gd name="connsiteX3" fmla="*/ 640080 w 1045863"/>
                  <a:gd name="connsiteY3" fmla="*/ 1103312 h 1103312"/>
                  <a:gd name="connsiteX4" fmla="*/ 0 w 1045863"/>
                  <a:gd name="connsiteY4" fmla="*/ 463232 h 1103312"/>
                  <a:gd name="connsiteX5" fmla="*/ 189017 w 1045863"/>
                  <a:gd name="connsiteY5" fmla="*/ 0 h 1103312"/>
                  <a:gd name="connsiteX0" fmla="*/ 189017 w 1178210"/>
                  <a:gd name="connsiteY0" fmla="*/ 0 h 1103312"/>
                  <a:gd name="connsiteX1" fmla="*/ 482067 w 1178210"/>
                  <a:gd name="connsiteY1" fmla="*/ 800917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189017 w 1178210"/>
                  <a:gd name="connsiteY0" fmla="*/ 0 h 1103312"/>
                  <a:gd name="connsiteX1" fmla="*/ 494099 w 1178210"/>
                  <a:gd name="connsiteY1" fmla="*/ 596381 h 1103312"/>
                  <a:gd name="connsiteX2" fmla="*/ 1178210 w 1178210"/>
                  <a:gd name="connsiteY2" fmla="*/ 810089 h 1103312"/>
                  <a:gd name="connsiteX3" fmla="*/ 640080 w 1178210"/>
                  <a:gd name="connsiteY3" fmla="*/ 1103312 h 1103312"/>
                  <a:gd name="connsiteX4" fmla="*/ 0 w 1178210"/>
                  <a:gd name="connsiteY4" fmla="*/ 463232 h 1103312"/>
                  <a:gd name="connsiteX5" fmla="*/ 189017 w 1178210"/>
                  <a:gd name="connsiteY5" fmla="*/ 0 h 1103312"/>
                  <a:gd name="connsiteX0" fmla="*/ 2404 w 991597"/>
                  <a:gd name="connsiteY0" fmla="*/ 8836 h 1112148"/>
                  <a:gd name="connsiteX1" fmla="*/ 307486 w 991597"/>
                  <a:gd name="connsiteY1" fmla="*/ 605217 h 1112148"/>
                  <a:gd name="connsiteX2" fmla="*/ 991597 w 991597"/>
                  <a:gd name="connsiteY2" fmla="*/ 818925 h 1112148"/>
                  <a:gd name="connsiteX3" fmla="*/ 453467 w 991597"/>
                  <a:gd name="connsiteY3" fmla="*/ 1112148 h 1112148"/>
                  <a:gd name="connsiteX4" fmla="*/ 2404 w 991597"/>
                  <a:gd name="connsiteY4" fmla="*/ 8836 h 1112148"/>
                  <a:gd name="connsiteX0" fmla="*/ 2404 w 991597"/>
                  <a:gd name="connsiteY0" fmla="*/ 8836 h 887846"/>
                  <a:gd name="connsiteX1" fmla="*/ 307486 w 991597"/>
                  <a:gd name="connsiteY1" fmla="*/ 605217 h 887846"/>
                  <a:gd name="connsiteX2" fmla="*/ 991597 w 991597"/>
                  <a:gd name="connsiteY2" fmla="*/ 818925 h 887846"/>
                  <a:gd name="connsiteX3" fmla="*/ 104551 w 991597"/>
                  <a:gd name="connsiteY3" fmla="*/ 883548 h 887846"/>
                  <a:gd name="connsiteX4" fmla="*/ 2404 w 991597"/>
                  <a:gd name="connsiteY4" fmla="*/ 8836 h 887846"/>
                  <a:gd name="connsiteX0" fmla="*/ 118779 w 1107972"/>
                  <a:gd name="connsiteY0" fmla="*/ 8836 h 1021343"/>
                  <a:gd name="connsiteX1" fmla="*/ 423861 w 1107972"/>
                  <a:gd name="connsiteY1" fmla="*/ 605217 h 1021343"/>
                  <a:gd name="connsiteX2" fmla="*/ 1107972 w 1107972"/>
                  <a:gd name="connsiteY2" fmla="*/ 818925 h 1021343"/>
                  <a:gd name="connsiteX3" fmla="*/ 220926 w 1107972"/>
                  <a:gd name="connsiteY3" fmla="*/ 883548 h 1021343"/>
                  <a:gd name="connsiteX4" fmla="*/ 118779 w 1107972"/>
                  <a:gd name="connsiteY4" fmla="*/ 8836 h 1021343"/>
                  <a:gd name="connsiteX0" fmla="*/ 118779 w 1107972"/>
                  <a:gd name="connsiteY0" fmla="*/ 11180 h 1023687"/>
                  <a:gd name="connsiteX1" fmla="*/ 423861 w 1107972"/>
                  <a:gd name="connsiteY1" fmla="*/ 607561 h 1023687"/>
                  <a:gd name="connsiteX2" fmla="*/ 1107972 w 1107972"/>
                  <a:gd name="connsiteY2" fmla="*/ 821269 h 1023687"/>
                  <a:gd name="connsiteX3" fmla="*/ 220926 w 1107972"/>
                  <a:gd name="connsiteY3" fmla="*/ 885892 h 1023687"/>
                  <a:gd name="connsiteX4" fmla="*/ 118779 w 1107972"/>
                  <a:gd name="connsiteY4" fmla="*/ 11180 h 102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7972" h="1023687">
                    <a:moveTo>
                      <a:pt x="118779" y="11180"/>
                    </a:moveTo>
                    <a:cubicBezTo>
                      <a:pt x="94449" y="-73308"/>
                      <a:pt x="114617" y="340199"/>
                      <a:pt x="423861" y="607561"/>
                    </a:cubicBezTo>
                    <a:cubicBezTo>
                      <a:pt x="733105" y="874923"/>
                      <a:pt x="1081637" y="770870"/>
                      <a:pt x="1107972" y="821269"/>
                    </a:cubicBezTo>
                    <a:cubicBezTo>
                      <a:pt x="999127" y="915094"/>
                      <a:pt x="664577" y="1186681"/>
                      <a:pt x="220926" y="885892"/>
                    </a:cubicBezTo>
                    <a:cubicBezTo>
                      <a:pt x="-222725" y="585103"/>
                      <a:pt x="143109" y="95668"/>
                      <a:pt x="118779" y="11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4038004" y="5553670"/>
              <a:ext cx="1563648" cy="411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Identify ways to fill gaps.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2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276600" cy="23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44676"/>
            <a:ext cx="8833568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E0629-97F2-46C5-A36F-A6CC4512137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4" y="0"/>
            <a:ext cx="87316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304800"/>
            <a:ext cx="6915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Communicate the Plan!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55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gafon-news.co.il/asys/wp-content/uploads/2012/10/The_Great_Wave_off_Kanag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625" y="0"/>
            <a:ext cx="9952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865436"/>
            <a:ext cx="8229600" cy="2925764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400" dirty="0" smtClean="0"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</a:rPr>
              <a:t>Without goals, and plans to reach them, you are like a ship that has set sail with no destination.</a:t>
            </a:r>
            <a:br>
              <a:rPr lang="en-US" altLang="en-US" sz="4400" dirty="0" smtClean="0"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</a:rPr>
            </a:br>
            <a:r>
              <a:rPr lang="en-US" altLang="en-US" sz="4400" dirty="0" smtClean="0"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</a:rPr>
              <a:t>				- </a:t>
            </a:r>
            <a:r>
              <a:rPr lang="en-US" altLang="en-US" sz="4000" b="1" i="1" dirty="0" smtClean="0"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</a:rPr>
              <a:t>Fitzhugh Dodson</a:t>
            </a:r>
            <a:r>
              <a:rPr lang="en-US" altLang="en-US" sz="4000" dirty="0" smtClean="0"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531AD-8E2D-4077-BDC4-79C3B62E11C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Communicating the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2709" y="914400"/>
            <a:ext cx="7406640" cy="609600"/>
          </a:xfrm>
        </p:spPr>
        <p:txBody>
          <a:bodyPr/>
          <a:lstStyle/>
          <a:p>
            <a:r>
              <a:rPr lang="en-US" dirty="0" smtClean="0"/>
              <a:t>Communicate </a:t>
            </a:r>
            <a:r>
              <a:rPr lang="en-US" dirty="0"/>
              <a:t>Early &amp; Often!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07029" y="1502688"/>
            <a:ext cx="685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 </a:t>
            </a:r>
            <a:endParaRPr lang="en-US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Provide Strategic Plan documents to Board prior to meeting &amp; adoption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Invite Retreat Team &amp; community to Board meeting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Press Release prior to adoption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Board Adoption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Press Release following adoption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Distribute 1-pager to Board, staff, community &amp; press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Gather building administrators &amp; school improvement leaders to develop district-wide implementation &amp; communication plans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Create opportunities for involvement &amp; share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Have building administrators meet with their teams to fully develop building-wide implementation &amp; communication plans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Create opportunities for involvement &amp; share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Share progress of plan with staff at welcome back </a:t>
            </a:r>
            <a:r>
              <a:rPr lang="en-US" dirty="0" smtClean="0">
                <a:solidFill>
                  <a:prstClr val="black"/>
                </a:solidFill>
              </a:rPr>
              <a:t>event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Share progress of plan with families when school starts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Create opportunities for involvement &amp; share</a:t>
            </a:r>
            <a:endParaRPr lang="en-US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Share progress on an ongoing basis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54782" y="3693226"/>
            <a:ext cx="5279232" cy="1949323"/>
            <a:chOff x="3854255" y="4397722"/>
            <a:chExt cx="5631181" cy="2079278"/>
          </a:xfrm>
          <a:solidFill>
            <a:schemeClr val="accent1">
              <a:lumMod val="50000"/>
            </a:schemeClr>
          </a:solidFill>
        </p:grpSpPr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4649928" y="5541285"/>
              <a:ext cx="1718927" cy="9357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88900">
                <a:schemeClr val="bg1">
                  <a:lumMod val="65000"/>
                </a:schemeClr>
              </a:glow>
            </a:effectLst>
          </p:spPr>
          <p:txBody>
            <a:bodyPr rot="0" vert="horz" wrap="square" lIns="90620" tIns="45310" rIns="90620" bIns="4531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Aft>
                  <a:spcPts val="317"/>
                </a:spcAft>
                <a:buFont typeface="Symbol"/>
                <a:buNone/>
                <a:defRPr sz="1300">
                  <a:latin typeface="Calibri"/>
                  <a:ea typeface="Calibri"/>
                  <a:cs typeface="Times New Roman"/>
                </a:defRPr>
              </a:lvl1pPr>
            </a:lstStyle>
            <a:p>
              <a:r>
                <a:rPr lang="en-US" sz="1219" b="1" dirty="0"/>
                <a:t>Personnel/Leadership</a:t>
              </a: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6673655" y="5541285"/>
              <a:ext cx="1627632" cy="9357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88900">
                <a:schemeClr val="bg1">
                  <a:lumMod val="65000"/>
                </a:schemeClr>
              </a:glow>
            </a:effectLst>
          </p:spPr>
          <p:txBody>
            <a:bodyPr rot="0" vert="horz" wrap="square" lIns="90620" tIns="45310" rIns="90620" bIns="4531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Aft>
                  <a:spcPts val="317"/>
                </a:spcAft>
                <a:buFont typeface="Symbol"/>
                <a:buNone/>
                <a:defRPr sz="1300">
                  <a:latin typeface="Calibri"/>
                  <a:ea typeface="Calibri"/>
                  <a:cs typeface="Times New Roman"/>
                </a:defRPr>
              </a:lvl1pPr>
            </a:lstStyle>
            <a:p>
              <a:r>
                <a:rPr lang="en-US" sz="1219" b="1" dirty="0"/>
                <a:t>Operations</a:t>
              </a: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7757305" y="4611082"/>
              <a:ext cx="1676400" cy="9357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88900">
                <a:schemeClr val="bg1">
                  <a:lumMod val="65000"/>
                </a:schemeClr>
              </a:glow>
            </a:effectLst>
          </p:spPr>
          <p:txBody>
            <a:bodyPr rot="0" vert="horz" wrap="square" lIns="90620" tIns="45310" rIns="90620" bIns="4531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Aft>
                  <a:spcPts val="317"/>
                </a:spcAft>
                <a:buFont typeface="Symbol"/>
                <a:buNone/>
                <a:defRPr sz="1300">
                  <a:latin typeface="Calibri"/>
                  <a:ea typeface="Calibri"/>
                  <a:cs typeface="Times New Roman"/>
                </a:defRPr>
              </a:lvl1pPr>
            </a:lstStyle>
            <a:p>
              <a:r>
                <a:rPr lang="en-US" sz="1219" b="1" dirty="0"/>
                <a:t>Communication Engagement</a:t>
              </a:r>
            </a:p>
          </p:txBody>
        </p:sp>
        <p:sp>
          <p:nvSpPr>
            <p:cNvPr id="26" name="Text Box 2"/>
            <p:cNvSpPr txBox="1">
              <a:spLocks noChangeArrowheads="1"/>
            </p:cNvSpPr>
            <p:nvPr/>
          </p:nvSpPr>
          <p:spPr bwMode="auto">
            <a:xfrm>
              <a:off x="3930455" y="4731509"/>
              <a:ext cx="1447800" cy="8097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88900">
                <a:schemeClr val="bg1">
                  <a:lumMod val="65000"/>
                </a:schemeClr>
              </a:glow>
            </a:effectLst>
          </p:spPr>
          <p:txBody>
            <a:bodyPr rot="0" vert="horz" wrap="square" lIns="90620" tIns="45310" rIns="90620" bIns="4531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115000"/>
                </a:lnSpc>
                <a:spcAft>
                  <a:spcPts val="317"/>
                </a:spcAft>
                <a:buFont typeface="Symbol"/>
                <a:buNone/>
                <a:defRPr sz="1300">
                  <a:latin typeface="Calibri"/>
                  <a:ea typeface="Calibri"/>
                  <a:cs typeface="Times New Roman"/>
                </a:defRPr>
              </a:lvl1pPr>
            </a:lstStyle>
            <a:p>
              <a:pPr algn="ctr"/>
              <a:r>
                <a:rPr lang="en-US" sz="1219" b="1" dirty="0"/>
                <a:t>Academics/</a:t>
              </a:r>
            </a:p>
            <a:p>
              <a:pPr algn="ctr"/>
              <a:r>
                <a:rPr lang="en-US" sz="1219" b="1" dirty="0"/>
                <a:t>Programs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5698295" y="4648278"/>
              <a:ext cx="1737360" cy="8930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88900">
                <a:schemeClr val="bg1">
                  <a:lumMod val="65000"/>
                </a:schemeClr>
              </a:glow>
            </a:effectLst>
          </p:spPr>
          <p:txBody>
            <a:bodyPr rot="0" vert="horz" wrap="square" lIns="90620" tIns="45310" rIns="90620" bIns="4531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Aft>
                  <a:spcPts val="317"/>
                </a:spcAft>
                <a:buFont typeface="Symbol"/>
                <a:buNone/>
                <a:defRPr sz="1300">
                  <a:latin typeface="Calibri"/>
                  <a:ea typeface="Calibri"/>
                  <a:cs typeface="Times New Roman"/>
                </a:defRPr>
              </a:lvl1pPr>
            </a:lstStyle>
            <a:p>
              <a:endParaRPr lang="en-US" sz="1219" b="1" dirty="0"/>
            </a:p>
            <a:p>
              <a:r>
                <a:rPr lang="en-US" sz="1219" b="1" dirty="0"/>
                <a:t>Culture/Learning</a:t>
              </a:r>
            </a:p>
            <a:p>
              <a:r>
                <a:rPr lang="en-US" sz="1219" b="1" dirty="0"/>
                <a:t>Environment/</a:t>
              </a:r>
            </a:p>
            <a:p>
              <a:endParaRPr lang="en-US" sz="1219" b="1" dirty="0"/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3854255" y="4397722"/>
              <a:ext cx="5631181" cy="3657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vert="horz" wrap="square" lIns="90620" tIns="45310" rIns="90620" bIns="4531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991"/>
                </a:spcAft>
              </a:pPr>
              <a:r>
                <a:rPr lang="en-US" sz="1500" b="1" dirty="0">
                  <a:solidFill>
                    <a:srgbClr val="FFFFFF"/>
                  </a:solidFill>
                  <a:effectLst>
                    <a:outerShdw blurRad="50800" dist="38100" dir="2700000" algn="tl">
                      <a:srgbClr val="000000">
                        <a:alpha val="40000"/>
                      </a:srgbClr>
                    </a:outerShdw>
                  </a:effectLst>
                  <a:latin typeface="Calibri"/>
                  <a:ea typeface="Calibri"/>
                  <a:cs typeface="Times New Roman"/>
                </a:rPr>
                <a:t>Strategic Focus Areas</a:t>
              </a:r>
              <a:endParaRPr lang="en-US" sz="15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714750" y="1507211"/>
            <a:ext cx="5159297" cy="207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>
            <a:defPPr>
              <a:defRPr lang="en-US"/>
            </a:defPPr>
            <a:lvl1pPr marL="362480" indent="-362480">
              <a:lnSpc>
                <a:spcPct val="115000"/>
              </a:lnSpc>
              <a:spcAft>
                <a:spcPts val="317"/>
              </a:spcAft>
              <a:buFont typeface="Symbol"/>
              <a:buChar char=""/>
              <a:defRPr sz="1300">
                <a:latin typeface="Calibri"/>
                <a:ea typeface="Calibri"/>
                <a:cs typeface="Times New Roman"/>
              </a:defRPr>
            </a:lvl1pPr>
          </a:lstStyle>
          <a:p>
            <a:pPr marL="0" indent="0">
              <a:buNone/>
            </a:pPr>
            <a:r>
              <a:rPr lang="en-US" sz="1219" dirty="0"/>
              <a:t>We believe…</a:t>
            </a:r>
          </a:p>
          <a:p>
            <a:pPr lvl="0"/>
            <a:r>
              <a:rPr lang="en-US" sz="1125" dirty="0"/>
              <a:t>All students can learn. </a:t>
            </a:r>
            <a:endParaRPr lang="en-US" sz="1125" b="1" i="1" dirty="0"/>
          </a:p>
          <a:p>
            <a:pPr lvl="0"/>
            <a:r>
              <a:rPr lang="en-US" sz="1125" dirty="0"/>
              <a:t>The learning environment should be safe and non-threatening, built on mutual respect and positive behavior. </a:t>
            </a:r>
            <a:endParaRPr lang="en-US" sz="1125" b="1" i="1" dirty="0"/>
          </a:p>
          <a:p>
            <a:pPr lvl="0"/>
            <a:r>
              <a:rPr lang="en-US" sz="1125" dirty="0"/>
              <a:t>Learning needs to be engaging, individualized, and prepare students for their future. </a:t>
            </a:r>
            <a:endParaRPr lang="en-US" sz="1125" b="1" i="1" dirty="0"/>
          </a:p>
          <a:p>
            <a:pPr lvl="0"/>
            <a:r>
              <a:rPr lang="en-US" sz="1125" dirty="0"/>
              <a:t>Parent and community involvement are vital to the success of the school. </a:t>
            </a:r>
            <a:endParaRPr lang="en-US" sz="1125" b="1" i="1" dirty="0"/>
          </a:p>
          <a:p>
            <a:pPr lvl="0"/>
            <a:r>
              <a:rPr lang="en-US" sz="1125" dirty="0"/>
              <a:t>Significant learning is achieved through meaningful relationships. </a:t>
            </a:r>
            <a:endParaRPr lang="en-US" sz="1125" b="1" i="1" dirty="0"/>
          </a:p>
          <a:p>
            <a:pPr lvl="0"/>
            <a:r>
              <a:rPr lang="en-US" sz="1125" dirty="0"/>
              <a:t>Addressing educational and social needs of all children leads to success.</a:t>
            </a:r>
            <a:endParaRPr lang="en-US" sz="1125" b="1" i="1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9693" y="3265588"/>
            <a:ext cx="3029307" cy="100637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>
            <a:defPPr>
              <a:defRPr lang="en-US"/>
            </a:defPPr>
            <a:lvl1pPr indent="0">
              <a:lnSpc>
                <a:spcPct val="115000"/>
              </a:lnSpc>
              <a:spcAft>
                <a:spcPts val="317"/>
              </a:spcAft>
              <a:buFont typeface="Symbol"/>
              <a:buNone/>
              <a:defRPr sz="1300">
                <a:latin typeface="Calibri"/>
                <a:ea typeface="Calibri"/>
                <a:cs typeface="Times New Roman"/>
              </a:defRPr>
            </a:lvl1pPr>
          </a:lstStyle>
          <a:p>
            <a:r>
              <a:rPr lang="en-US" sz="1313" dirty="0"/>
              <a:t>The Vision of Vestaburg Community School is to empower all to create and achieve their goals and dreams.</a:t>
            </a:r>
          </a:p>
          <a:p>
            <a:pPr algn="ctr"/>
            <a:endParaRPr lang="en-US" sz="1266" i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9693" y="1500187"/>
            <a:ext cx="3029307" cy="12715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115000"/>
              </a:lnSpc>
              <a:spcAft>
                <a:spcPts val="317"/>
              </a:spcAft>
              <a:buFont typeface="Symbol"/>
              <a:buNone/>
              <a:defRPr sz="1300">
                <a:latin typeface="Calibri"/>
                <a:ea typeface="Calibri"/>
                <a:cs typeface="Times New Roman"/>
              </a:defRPr>
            </a:lvl1pPr>
          </a:lstStyle>
          <a:p>
            <a:pPr algn="l"/>
            <a:r>
              <a:rPr lang="en-US" sz="1313" dirty="0"/>
              <a:t>The mission of Vestaburg Community School is </a:t>
            </a:r>
            <a:r>
              <a:rPr lang="en-US" sz="1313"/>
              <a:t>to build a </a:t>
            </a:r>
            <a:r>
              <a:rPr lang="en-US" sz="1313" dirty="0"/>
              <a:t>foundation and prepare students for their future.</a:t>
            </a:r>
          </a:p>
          <a:p>
            <a:endParaRPr lang="en-US" sz="1313" i="1" dirty="0"/>
          </a:p>
          <a:p>
            <a:endParaRPr lang="en-US" sz="1313" b="1" i="1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57188" y="1157288"/>
            <a:ext cx="3143250" cy="34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5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Mission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7188" y="2943225"/>
            <a:ext cx="3143250" cy="342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5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Vision</a:t>
            </a:r>
            <a:endParaRPr lang="en-US" sz="103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643313" y="1157288"/>
            <a:ext cx="5286375" cy="34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5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Belief Statements</a:t>
            </a:r>
            <a:endParaRPr lang="en-US" sz="15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9693" y="4821110"/>
            <a:ext cx="3024931" cy="18441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Lynn </a:t>
            </a:r>
            <a:r>
              <a:rPr lang="en-US" sz="1313" dirty="0" err="1"/>
              <a:t>VanSickler</a:t>
            </a:r>
            <a:r>
              <a:rPr lang="en-US" sz="1313" dirty="0"/>
              <a:t>, President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Charlotte Davis, Vice-President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Ivan Palmer, Secretary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Mark Alexander, Treasurer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Cornelius </a:t>
            </a:r>
            <a:r>
              <a:rPr lang="en-US" sz="1313" dirty="0" err="1"/>
              <a:t>Bornman</a:t>
            </a:r>
            <a:r>
              <a:rPr lang="en-US" sz="1313" dirty="0"/>
              <a:t>, Trustee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/>
              <a:t>Carol Herman,  Trustee</a:t>
            </a:r>
          </a:p>
          <a:p>
            <a:pPr algn="ctr">
              <a:lnSpc>
                <a:spcPct val="105000"/>
              </a:lnSpc>
              <a:spcAft>
                <a:spcPts val="297"/>
              </a:spcAft>
            </a:pPr>
            <a:r>
              <a:rPr lang="en-US" sz="1313" dirty="0">
                <a:latin typeface="Calibri"/>
                <a:ea typeface="Calibri"/>
                <a:cs typeface="Times New Roman"/>
              </a:rPr>
              <a:t>Brian Zinn, Trustee</a:t>
            </a:r>
            <a:endParaRPr lang="en-US" sz="1172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53436" y="4443413"/>
            <a:ext cx="3131204" cy="34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500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Board of Education</a:t>
            </a:r>
            <a:endParaRPr lang="en-US" sz="103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786313" y="6063120"/>
            <a:ext cx="2749807" cy="2948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>
            <a:defPPr>
              <a:defRPr lang="en-US"/>
            </a:defPPr>
            <a:lvl1pPr marL="362480" indent="-362480">
              <a:lnSpc>
                <a:spcPct val="115000"/>
              </a:lnSpc>
              <a:spcAft>
                <a:spcPts val="317"/>
              </a:spcAft>
              <a:buFont typeface="Symbol"/>
              <a:buChar char=""/>
              <a:defRPr sz="1300">
                <a:latin typeface="Calibri"/>
                <a:ea typeface="Calibri"/>
                <a:cs typeface="Times New Roman"/>
              </a:defRPr>
            </a:lvl1pPr>
          </a:lstStyle>
          <a:p>
            <a:pPr marL="0" indent="0" algn="ctr">
              <a:buNone/>
            </a:pPr>
            <a:r>
              <a:rPr lang="en-US" sz="1172" b="1" dirty="0"/>
              <a:t>Brandon Hubbard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14874" y="5715000"/>
            <a:ext cx="2855357" cy="342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500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Superintendent</a:t>
            </a:r>
            <a:endParaRPr lang="en-US" sz="103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212545" y="6429375"/>
            <a:ext cx="586001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vert="horz" wrap="square" lIns="90620" tIns="45310" rIns="90620" bIns="4531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91"/>
              </a:spcAft>
            </a:pPr>
            <a:r>
              <a:rPr lang="en-US" sz="131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Approved by Vestaburg Community School Board of Education on __________.</a:t>
            </a:r>
            <a:endParaRPr lang="en-US" sz="103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55414" y="219471"/>
            <a:ext cx="8467131" cy="6975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0620" tIns="45310" rIns="90620" bIns="4531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tabLst>
                <a:tab pos="2945147" algn="ctr"/>
                <a:tab pos="5890294" algn="r"/>
              </a:tabLst>
            </a:pPr>
            <a:r>
              <a:rPr lang="en-US" altLang="en-US" sz="1969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Vestaburg Community School</a:t>
            </a:r>
            <a:endParaRPr lang="en-US" altLang="en-US" sz="656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tabLst>
                <a:tab pos="2945147" algn="ctr"/>
                <a:tab pos="5890294" algn="r"/>
              </a:tabLst>
            </a:pPr>
            <a:r>
              <a:rPr lang="en-US" altLang="en-US" sz="1969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Strategic Plan Summary │ 2018-2023</a:t>
            </a:r>
            <a:endParaRPr lang="en-US" altLang="en-US" sz="1688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Picture 24"/>
          <p:cNvPicPr/>
          <p:nvPr/>
        </p:nvPicPr>
        <p:blipFill>
          <a:blip r:embed="rId3"/>
          <a:stretch>
            <a:fillRect/>
          </a:stretch>
        </p:blipFill>
        <p:spPr>
          <a:xfrm>
            <a:off x="171449" y="204936"/>
            <a:ext cx="1218903" cy="8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71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277881" y="1500187"/>
            <a:ext cx="2722869" cy="2643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85725" tIns="42863" rIns="85725" bIns="42863" anchor="t" anchorCtr="0">
            <a:noAutofit/>
          </a:bodyPr>
          <a:lstStyle>
            <a:defPPr>
              <a:defRPr lang="en-US"/>
            </a:defPPr>
            <a:lvl1pPr lvl="0">
              <a:defRPr sz="1100" b="1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  <a:latin typeface="Calibri"/>
                <a:ea typeface="Calibri"/>
                <a:cs typeface="Arial"/>
              </a:defRPr>
            </a:lvl1pPr>
            <a:lvl2pPr marL="231775" lvl="1" indent="-171450">
              <a:buFont typeface="Arial" panose="020B0604020202020204" pitchFamily="34" charset="0"/>
              <a:buChar char="•"/>
              <a:defRPr sz="1100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</a:defRPr>
            </a:lvl2pPr>
          </a:lstStyle>
          <a:p>
            <a:r>
              <a:rPr lang="en-US" sz="1125" dirty="0">
                <a:effectLst/>
              </a:rPr>
              <a:t>Goal Statement</a:t>
            </a:r>
            <a:r>
              <a:rPr lang="en-US" sz="1125" b="0" dirty="0">
                <a:effectLst/>
              </a:rPr>
              <a:t>:   Build a learning environment built on a culture of respect.</a:t>
            </a:r>
          </a:p>
          <a:p>
            <a:endParaRPr lang="en-US" sz="1125" b="0" dirty="0">
              <a:effectLst/>
            </a:endParaRPr>
          </a:p>
          <a:p>
            <a:r>
              <a:rPr lang="en-US" sz="1125" dirty="0">
                <a:effectLst/>
              </a:rPr>
              <a:t>First Year Objectives: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Complete and implement components of our schoolwide behavior process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Institute administrative systems that encourage schoolwide respect and improve student behavior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Behavior plans are followed with fidelity</a:t>
            </a:r>
          </a:p>
          <a:p>
            <a:endParaRPr lang="en-US" sz="1125" b="0" dirty="0">
              <a:effectLst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06956" y="4713030"/>
            <a:ext cx="3911203" cy="193065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85725" tIns="42863" rIns="85725" bIns="42863" anchor="t" anchorCtr="0">
            <a:noAutofit/>
          </a:bodyPr>
          <a:lstStyle>
            <a:defPPr>
              <a:defRPr lang="en-US"/>
            </a:defPPr>
            <a:lvl1pPr lvl="0">
              <a:defRPr sz="1100" b="1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  <a:latin typeface="Calibri"/>
                <a:ea typeface="Calibri"/>
                <a:cs typeface="Arial"/>
              </a:defRPr>
            </a:lvl1pPr>
            <a:lvl2pPr marL="231775" lvl="1" indent="-171450">
              <a:buFont typeface="Arial" panose="020B0604020202020204" pitchFamily="34" charset="0"/>
              <a:buChar char="•"/>
              <a:defRPr sz="1100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</a:defRPr>
            </a:lvl2pPr>
          </a:lstStyle>
          <a:p>
            <a:r>
              <a:rPr lang="en-US" sz="1125" dirty="0">
                <a:effectLst/>
              </a:rPr>
              <a:t>Goal Statement: </a:t>
            </a:r>
            <a:r>
              <a:rPr lang="en-US" sz="1125" b="0" dirty="0">
                <a:effectLst/>
              </a:rPr>
              <a:t>Maintain and improve facilities to provide a safe, clean environment for learning. </a:t>
            </a:r>
          </a:p>
          <a:p>
            <a:endParaRPr lang="en-US" sz="1125" dirty="0">
              <a:effectLst/>
              <a:cs typeface="Times New Roman"/>
            </a:endParaRPr>
          </a:p>
          <a:p>
            <a:pPr>
              <a:lnSpc>
                <a:spcPct val="115000"/>
              </a:lnSpc>
              <a:spcAft>
                <a:spcPts val="297"/>
              </a:spcAft>
            </a:pPr>
            <a:r>
              <a:rPr lang="en-US" sz="1125" dirty="0">
                <a:effectLst/>
                <a:cs typeface="Times New Roman"/>
              </a:rPr>
              <a:t>First Year Objectives: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Improve the current ticket system to better address needs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Have two new buses in use and successful inspection of the others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Carry out a successful ballot initiative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286500" y="1500187"/>
            <a:ext cx="2552698" cy="2643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85725" tIns="42863" rIns="85725" bIns="42863" anchor="t" anchorCtr="0">
            <a:noAutofit/>
          </a:bodyPr>
          <a:lstStyle>
            <a:defPPr>
              <a:defRPr lang="en-US"/>
            </a:defPPr>
            <a:lvl1pPr lvl="0">
              <a:defRPr sz="1100" b="1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  <a:latin typeface="Calibri"/>
                <a:ea typeface="Calibri"/>
                <a:cs typeface="Arial"/>
              </a:defRPr>
            </a:lvl1pPr>
            <a:lvl2pPr marL="231775" lvl="1" indent="-171450">
              <a:buFont typeface="Arial" panose="020B0604020202020204" pitchFamily="34" charset="0"/>
              <a:buChar char="•"/>
              <a:defRPr sz="1100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</a:defRPr>
            </a:lvl2pPr>
          </a:lstStyle>
          <a:p>
            <a:r>
              <a:rPr lang="en-US" sz="1125" dirty="0">
                <a:effectLst/>
              </a:rPr>
              <a:t>Goal Statement: </a:t>
            </a:r>
            <a:r>
              <a:rPr lang="en-US" sz="1125" b="0" dirty="0">
                <a:effectLst/>
              </a:rPr>
              <a:t>Improve communication and relationships among staff, students, parents, and the community.</a:t>
            </a:r>
          </a:p>
          <a:p>
            <a:endParaRPr lang="en-US" sz="1125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1125" dirty="0">
                <a:effectLst/>
              </a:rPr>
              <a:t>First Year Objectives: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Build and maintain a positive relationship between school, community, parents, and students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Execute surveys for recent graduates, alumni, and parent involvement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Develop a comprehensive communications plan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85751" y="1502569"/>
            <a:ext cx="2663187" cy="264080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85725" tIns="42863" rIns="85725" bIns="42863" anchor="t" anchorCtr="0">
            <a:noAutofit/>
          </a:bodyPr>
          <a:lstStyle>
            <a:defPPr>
              <a:defRPr lang="en-US"/>
            </a:defPPr>
            <a:lvl1pPr lvl="0">
              <a:defRPr sz="1100" b="1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  <a:latin typeface="Calibri"/>
                <a:ea typeface="Calibri"/>
                <a:cs typeface="Arial"/>
              </a:defRPr>
            </a:lvl1pPr>
            <a:lvl2pPr marL="231775" lvl="1" indent="-171450">
              <a:buFont typeface="Arial" panose="020B0604020202020204" pitchFamily="34" charset="0"/>
              <a:buChar char="•"/>
              <a:defRPr sz="1100">
                <a:effectLst>
                  <a:glow rad="25400">
                    <a:schemeClr val="bg1">
                      <a:lumMod val="50000"/>
                      <a:alpha val="40000"/>
                    </a:schemeClr>
                  </a:glow>
                </a:effectLst>
              </a:defRPr>
            </a:lvl2pPr>
          </a:lstStyle>
          <a:p>
            <a:pPr>
              <a:lnSpc>
                <a:spcPct val="114000"/>
              </a:lnSpc>
            </a:pPr>
            <a:r>
              <a:rPr lang="en-US" sz="1125" dirty="0">
                <a:effectLst/>
              </a:rPr>
              <a:t>Goal Statement: </a:t>
            </a:r>
            <a:r>
              <a:rPr lang="en-US" sz="1125" b="0" dirty="0">
                <a:effectLst/>
              </a:rPr>
              <a:t>Expand learning opportunities that promote growth and increase student achievement.</a:t>
            </a:r>
          </a:p>
          <a:p>
            <a:pPr>
              <a:lnSpc>
                <a:spcPct val="114000"/>
              </a:lnSpc>
            </a:pPr>
            <a:endParaRPr lang="en-US" sz="1125" b="0" dirty="0">
              <a:effectLst/>
            </a:endParaRPr>
          </a:p>
          <a:p>
            <a:pPr>
              <a:lnSpc>
                <a:spcPct val="114000"/>
              </a:lnSpc>
            </a:pPr>
            <a:r>
              <a:rPr lang="en-US" sz="1125" dirty="0">
                <a:effectLst/>
              </a:rPr>
              <a:t>First Year Objectives:</a:t>
            </a: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Improve/expand Special Education programming</a:t>
            </a:r>
            <a:endParaRPr lang="en-US" sz="1125" u="sng" dirty="0">
              <a:effectLst/>
            </a:endParaRP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Ensure interventions at all levels/subjects</a:t>
            </a:r>
            <a:endParaRPr lang="en-US" sz="1125" u="sng" dirty="0">
              <a:effectLst/>
            </a:endParaRPr>
          </a:p>
          <a:p>
            <a:pPr marL="160734" indent="-160734">
              <a:buFont typeface="Arial" panose="020B0604020202020204" pitchFamily="34" charset="0"/>
              <a:buChar char="•"/>
            </a:pPr>
            <a:r>
              <a:rPr lang="en-US" sz="1125" b="0" dirty="0">
                <a:effectLst/>
              </a:rPr>
              <a:t>Boost First Good Instruction</a:t>
            </a:r>
            <a:endParaRPr lang="en-US" sz="1125" u="sng" dirty="0">
              <a:effectLst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3395" y="4722883"/>
            <a:ext cx="3911203" cy="196095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glow rad="88900">
              <a:schemeClr val="bg1">
                <a:lumMod val="65000"/>
              </a:schemeClr>
            </a:glow>
          </a:effectLst>
        </p:spPr>
        <p:txBody>
          <a:bodyPr rot="0" vert="horz" wrap="square" lIns="90620" tIns="45310" rIns="90620" bIns="45310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115000"/>
              </a:lnSpc>
              <a:spcAft>
                <a:spcPts val="317"/>
              </a:spcAft>
              <a:buFont typeface="Symbol"/>
              <a:buNone/>
              <a:defRPr sz="1300">
                <a:latin typeface="Calibri"/>
                <a:ea typeface="Calibri"/>
                <a:cs typeface="Times New Roman"/>
              </a:defRPr>
            </a:lvl1pPr>
          </a:lstStyle>
          <a:p>
            <a:pPr algn="l"/>
            <a:r>
              <a:rPr lang="en-US" sz="1125" b="1" dirty="0"/>
              <a:t>Goal Statement:  </a:t>
            </a:r>
            <a:r>
              <a:rPr lang="en-US" sz="1125" dirty="0"/>
              <a:t>Evaluate and structure programs and personnel assignments to enhance personnel and leadership.</a:t>
            </a:r>
          </a:p>
          <a:p>
            <a:pPr algn="l"/>
            <a:endParaRPr lang="en-US" sz="1031" dirty="0"/>
          </a:p>
          <a:p>
            <a:pPr algn="l"/>
            <a:r>
              <a:rPr lang="en-US" sz="1125" b="1" dirty="0"/>
              <a:t>First Year Objectives:</a:t>
            </a:r>
          </a:p>
          <a:p>
            <a:pPr marL="160734" indent="-160734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5" dirty="0"/>
              <a:t>Increase administrative staffing support</a:t>
            </a:r>
          </a:p>
          <a:p>
            <a:pPr marL="160734" indent="-160734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5" dirty="0"/>
              <a:t>Fill all open support staff positions</a:t>
            </a:r>
          </a:p>
          <a:p>
            <a:pPr marL="160734" indent="-160734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25" dirty="0"/>
              <a:t>Increase categorical support and programming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15231" y="4340557"/>
            <a:ext cx="4045148" cy="35956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Personnel/Leadership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3011" y="4323159"/>
            <a:ext cx="4045148" cy="35956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 dirty="0">
                <a:solidFill>
                  <a:srgbClr val="FFFFFF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Operations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215062" y="1132284"/>
            <a:ext cx="2643188" cy="359569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Operations</a:t>
            </a:r>
            <a:endParaRPr lang="en-US" sz="1313" b="1" dirty="0">
              <a:solidFill>
                <a:schemeClr val="bg1"/>
              </a:solidFill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4312" y="1136511"/>
            <a:ext cx="2806062" cy="3595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Academics/Programs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234688" y="1143000"/>
            <a:ext cx="2837500" cy="3595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endParaRPr lang="en-US" sz="1313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55414" y="214312"/>
            <a:ext cx="846713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85725" tIns="42863" rIns="85725" bIns="42863" anchor="t" anchorCtr="0"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US" altLang="en-US" sz="1969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/>
              </a:rPr>
              <a:t>Vestaburg Community School</a:t>
            </a:r>
          </a:p>
          <a:p>
            <a:pPr algn="ctr">
              <a:spcAft>
                <a:spcPts val="0"/>
              </a:spcAft>
            </a:pPr>
            <a:r>
              <a:rPr lang="en-US" altLang="en-US" sz="1969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+mj-lt"/>
                <a:cs typeface="Times New Roman"/>
              </a:rPr>
              <a:t>Strategic Plan Summary │ 2018-2023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0A98501C-44CA-2E48-B7C7-AAB51453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806" y="1160398"/>
            <a:ext cx="2806062" cy="3595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Culture/Learning Environment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640CB8C2-072B-5140-AF93-598C90D0A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1" y="1140619"/>
            <a:ext cx="2643187" cy="3512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vert="horz" wrap="square" lIns="85725" tIns="42863" rIns="85725" bIns="42863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938"/>
              </a:spcAft>
            </a:pPr>
            <a:r>
              <a:rPr lang="en-US" sz="1313" b="1" dirty="0">
                <a:solidFill>
                  <a:schemeClr val="bg1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</a:rPr>
              <a:t>Communication/Engagement</a:t>
            </a:r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171449" y="204936"/>
            <a:ext cx="1218903" cy="8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03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4227"/>
            <a:ext cx="8826964" cy="65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E0629-97F2-46C5-A36F-A6CC4512137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" y="0"/>
            <a:ext cx="9047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9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ocalonlinemarketingsolutions.org/wp-content/uploads/2013/01/success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"/>
            <a:ext cx="455295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Monitoring Progress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1828800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Keep plan front and center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Align goals and budget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Align goals and School Improvement Plans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Create opportunities for involvement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Schedule regular meetings and reports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Celebrate successes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prstClr val="black"/>
                </a:solidFill>
              </a:rPr>
              <a:t>Annual review and renewal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9902"/>
            <a:ext cx="8382000" cy="632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838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Goal Statement: </a:t>
            </a:r>
            <a:r>
              <a:rPr lang="en-US"/>
              <a:t>Howell Public Schools will align and implement an innovative standards-based PreK-12 curriculum.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irstcredit.net/wp-content/uploads/2012/10/instant-approv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92303"/>
            <a:ext cx="4800600" cy="34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Documentation Phase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600200"/>
            <a:ext cx="640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  <a:sym typeface="Wingdings"/>
              </a:rPr>
              <a:t>Summary reports presented</a:t>
            </a:r>
            <a:endParaRPr lang="en-US" altLang="en-US" sz="3200" i="1" dirty="0">
              <a:solidFill>
                <a:srgbClr val="0067B1">
                  <a:lumMod val="75000"/>
                </a:srgbClr>
              </a:solidFill>
            </a:endParaRP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Adopt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plan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Monitor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progress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Annual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renewal</a:t>
            </a:r>
          </a:p>
        </p:txBody>
      </p:sp>
    </p:spTree>
    <p:extLst>
      <p:ext uri="{BB962C8B-B14F-4D97-AF65-F5344CB8AC3E}">
        <p14:creationId xmlns:p14="http://schemas.microsoft.com/office/powerpoint/2010/main" val="1566946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Image result for annual renew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5963">
            <a:off x="1871355" y="-107309"/>
            <a:ext cx="5410200" cy="69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2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77" y="1219200"/>
            <a:ext cx="7479323" cy="44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7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</a:rPr>
              <a:t>Strategic Plan Year One Review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838200"/>
            <a:ext cx="7406640" cy="841248"/>
          </a:xfrm>
        </p:spPr>
        <p:txBody>
          <a:bodyPr/>
          <a:lstStyle/>
          <a:p>
            <a:r>
              <a:rPr lang="en-US" dirty="0" smtClean="0"/>
              <a:t>Sample Agenda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1371600"/>
            <a:ext cx="6858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8:00am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– </a:t>
            </a:r>
            <a:r>
              <a:rPr lang="en-US" sz="16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12:00pm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Welcome and </a:t>
            </a:r>
            <a:r>
              <a:rPr lang="en-US" sz="2400" dirty="0" smtClean="0">
                <a:ea typeface="Calibri" panose="020F0502020204030204" pitchFamily="34" charset="0"/>
              </a:rPr>
              <a:t>introductions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 smtClean="0">
                <a:ea typeface="Calibri" panose="020F0502020204030204" pitchFamily="34" charset="0"/>
              </a:rPr>
              <a:t>Purpose </a:t>
            </a:r>
            <a:r>
              <a:rPr lang="en-US" sz="2400" dirty="0">
                <a:ea typeface="Calibri" panose="020F0502020204030204" pitchFamily="34" charset="0"/>
              </a:rPr>
              <a:t>of today’s </a:t>
            </a:r>
            <a:r>
              <a:rPr lang="en-US" sz="2400" dirty="0" smtClean="0">
                <a:ea typeface="Calibri" panose="020F0502020204030204" pitchFamily="34" charset="0"/>
              </a:rPr>
              <a:t>meeting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Review process to </a:t>
            </a:r>
            <a:r>
              <a:rPr lang="en-US" sz="2400" dirty="0" smtClean="0">
                <a:ea typeface="Calibri" panose="020F0502020204030204" pitchFamily="34" charset="0"/>
              </a:rPr>
              <a:t>date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Review and update on progress of each of the five goal </a:t>
            </a:r>
            <a:r>
              <a:rPr lang="en-US" sz="2400" dirty="0" smtClean="0">
                <a:ea typeface="Calibri" panose="020F0502020204030204" pitchFamily="34" charset="0"/>
              </a:rPr>
              <a:t>statements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Review Feedback Survey </a:t>
            </a:r>
            <a:r>
              <a:rPr lang="en-US" sz="2400" dirty="0" smtClean="0">
                <a:ea typeface="Calibri" panose="020F0502020204030204" pitchFamily="34" charset="0"/>
              </a:rPr>
              <a:t>results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Brainstorming exercise for each goal statement’s next </a:t>
            </a:r>
            <a:r>
              <a:rPr lang="en-US" sz="2400" dirty="0" smtClean="0">
                <a:ea typeface="Calibri" panose="020F0502020204030204" pitchFamily="34" charset="0"/>
              </a:rPr>
              <a:t>steps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Reporting out and </a:t>
            </a:r>
            <a:r>
              <a:rPr lang="en-US" sz="2400" dirty="0" smtClean="0">
                <a:ea typeface="Calibri" panose="020F0502020204030204" pitchFamily="34" charset="0"/>
              </a:rPr>
              <a:t>discussion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2400" dirty="0">
                <a:ea typeface="Calibri" panose="020F0502020204030204" pitchFamily="34" charset="0"/>
              </a:rPr>
              <a:t>Next </a:t>
            </a:r>
            <a:r>
              <a:rPr lang="en-US" sz="2400" dirty="0" smtClean="0">
                <a:ea typeface="Calibri" panose="020F0502020204030204" pitchFamily="34" charset="0"/>
              </a:rPr>
              <a:t>steps</a:t>
            </a:r>
            <a:r>
              <a:rPr lang="en-US" sz="2400" dirty="0"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2276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828800"/>
            <a:ext cx="8229600" cy="45259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Step 1: Situation Assessment </a:t>
            </a:r>
          </a:p>
          <a:p>
            <a:pPr marL="457200" lvl="1" indent="0">
              <a:buNone/>
            </a:pPr>
            <a:r>
              <a:rPr lang="en-US" dirty="0">
                <a:cs typeface="Aharoni" panose="02010803020104030203" pitchFamily="2" charset="-79"/>
              </a:rPr>
              <a:t>Where are we now</a:t>
            </a:r>
            <a:r>
              <a:rPr lang="en-US" dirty="0" smtClean="0">
                <a:cs typeface="Aharoni" panose="02010803020104030203" pitchFamily="2" charset="-79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Step 2: Strategic Direction</a:t>
            </a:r>
          </a:p>
          <a:p>
            <a:pPr marL="457200" lvl="1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Where do we want to be?</a:t>
            </a:r>
          </a:p>
          <a:p>
            <a:pPr marL="0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Step 3: Implementation Planning</a:t>
            </a:r>
          </a:p>
          <a:p>
            <a:pPr marL="457200" lvl="1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How do we plan to get there?</a:t>
            </a:r>
          </a:p>
          <a:p>
            <a:pPr marL="0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Step 4: Monitoring</a:t>
            </a:r>
          </a:p>
          <a:p>
            <a:pPr marL="457200" lvl="1" indent="0">
              <a:buNone/>
            </a:pPr>
            <a:r>
              <a:rPr lang="en-US" dirty="0" smtClean="0">
                <a:cs typeface="Aharoni" panose="02010803020104030203" pitchFamily="2" charset="-79"/>
              </a:rPr>
              <a:t>How will we monitor progress?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5362" name="Picture 2" descr="Image result for h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6222"/>
            <a:ext cx="6934200" cy="145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4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6705600" cy="1143000"/>
          </a:xfrm>
        </p:spPr>
        <p:txBody>
          <a:bodyPr/>
          <a:lstStyle/>
          <a:p>
            <a:r>
              <a:rPr lang="en-US" b="1" dirty="0" smtClean="0"/>
              <a:t>Our Next Steps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6687"/>
            <a:ext cx="2686050" cy="265039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828800" y="1646237"/>
            <a:ext cx="6858000" cy="4525963"/>
          </a:xfrm>
        </p:spPr>
        <p:txBody>
          <a:bodyPr/>
          <a:lstStyle/>
          <a:p>
            <a:r>
              <a:rPr lang="en-US" dirty="0"/>
              <a:t>Revamp our materials</a:t>
            </a:r>
          </a:p>
          <a:p>
            <a:pPr lvl="1"/>
            <a:r>
              <a:rPr lang="en-US" dirty="0" smtClean="0"/>
              <a:t>Refresh our look</a:t>
            </a:r>
          </a:p>
          <a:p>
            <a:pPr lvl="1"/>
            <a:r>
              <a:rPr lang="en-US" dirty="0" smtClean="0"/>
              <a:t>Continue to refine our data sets</a:t>
            </a:r>
          </a:p>
          <a:p>
            <a:r>
              <a:rPr lang="en-US" dirty="0" smtClean="0"/>
              <a:t>Align our process with the state’s School Improvement reporting</a:t>
            </a:r>
          </a:p>
          <a:p>
            <a:r>
              <a:rPr lang="en-US" dirty="0" smtClean="0"/>
              <a:t>Ongoing follow-up with districts</a:t>
            </a:r>
          </a:p>
          <a:p>
            <a:r>
              <a:rPr lang="en-US" dirty="0" smtClean="0"/>
              <a:t>Implement an evaluation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94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008362"/>
              </p:ext>
            </p:extLst>
          </p:nvPr>
        </p:nvGraphicFramePr>
        <p:xfrm>
          <a:off x="98425" y="98425"/>
          <a:ext cx="35798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ackager Shell Object" showAsIcon="1" r:id="rId4" imgW="3579480" imgH="863640" progId="Package">
                  <p:embed/>
                </p:oleObj>
              </mc:Choice>
              <mc:Fallback>
                <p:oleObj name="Packager Shell Object" showAsIcon="1" r:id="rId4" imgW="3579480" imgH="863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579813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3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Cycle of Healthy Governance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64266" y="1676400"/>
            <a:ext cx="6851134" cy="40687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"/>
              <a:defRPr/>
            </a:pPr>
            <a:r>
              <a:rPr lang="en-US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Board Self-Evaluation</a:t>
            </a:r>
          </a:p>
          <a:p>
            <a:pPr algn="l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"/>
              <a:defRPr/>
            </a:pPr>
            <a:r>
              <a:rPr lang="en-US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Superintendent Evaluation</a:t>
            </a:r>
          </a:p>
          <a:p>
            <a:pPr algn="l">
              <a:lnSpc>
                <a:spcPct val="150000"/>
              </a:lnSpc>
              <a:buClr>
                <a:srgbClr val="800000"/>
              </a:buClr>
              <a:buFont typeface="Wingdings" panose="05000000000000000000" pitchFamily="2" charset="2"/>
              <a:buChar char=""/>
              <a:defRPr/>
            </a:pPr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Goal Setting/Strategic Planning</a:t>
            </a:r>
          </a:p>
          <a:p>
            <a:pPr algn="l">
              <a:lnSpc>
                <a:spcPct val="150000"/>
              </a:lnSpc>
              <a:buClr>
                <a:srgbClr val="800000"/>
              </a:buClr>
              <a:defRPr/>
            </a:pPr>
            <a:endParaRPr lang="en-US" sz="3600" dirty="0" smtClean="0"/>
          </a:p>
          <a:p>
            <a:pPr>
              <a:buFontTx/>
              <a:buNone/>
              <a:defRPr/>
            </a:pPr>
            <a:endParaRPr lang="en-US" sz="36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454981" y="5137299"/>
            <a:ext cx="7003219" cy="1111101"/>
            <a:chOff x="533400" y="4495800"/>
            <a:chExt cx="7841419" cy="1415901"/>
          </a:xfrm>
        </p:grpSpPr>
        <p:pic>
          <p:nvPicPr>
            <p:cNvPr id="6" name="Picture 2" descr="http://salvationist.ca/wp-content/uploads/2009/06/season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0000"/>
            <a:stretch/>
          </p:blipFill>
          <p:spPr bwMode="auto">
            <a:xfrm>
              <a:off x="533400" y="4495800"/>
              <a:ext cx="136441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://salvationist.ca/wp-content/uploads/2009/06/season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0000"/>
            <a:stretch/>
          </p:blipFill>
          <p:spPr bwMode="auto">
            <a:xfrm>
              <a:off x="4883981" y="4495800"/>
              <a:ext cx="1364419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salvationist.ca/wp-content/uploads/2009/06/season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0000"/>
            <a:stretch/>
          </p:blipFill>
          <p:spPr bwMode="auto">
            <a:xfrm>
              <a:off x="7010400" y="4506433"/>
              <a:ext cx="1364419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salvationist.ca/wp-content/uploads/2009/06/season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2674182" y="4540101"/>
              <a:ext cx="1364418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04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Board Self-Assessment Excerpts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05200"/>
            <a:ext cx="7772400" cy="841248"/>
          </a:xfrm>
        </p:spPr>
        <p:txBody>
          <a:bodyPr/>
          <a:lstStyle/>
          <a:p>
            <a:r>
              <a:rPr lang="en-US" sz="4000" dirty="0" smtClean="0"/>
              <a:t>Superintendent Evaluation Excerpts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508760" y="838200"/>
            <a:ext cx="7406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352" lvl="0" indent="-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+mj-lt"/>
              </a:rPr>
              <a:t>Our Board:</a:t>
            </a:r>
          </a:p>
          <a:p>
            <a:pPr marL="530352" lvl="0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+mj-lt"/>
              </a:rPr>
              <a:t>Clearly </a:t>
            </a:r>
            <a:r>
              <a:rPr lang="en-US" dirty="0">
                <a:latin typeface="+mj-lt"/>
              </a:rPr>
              <a:t>articulates vision and mission statements for the district, which are the basis for measurable </a:t>
            </a:r>
            <a:r>
              <a:rPr lang="en-US" dirty="0" smtClean="0">
                <a:latin typeface="+mj-lt"/>
              </a:rPr>
              <a:t>goals</a:t>
            </a:r>
          </a:p>
          <a:p>
            <a:pPr marL="530352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Considers community perspectives, including residents without children in the district, in determining district </a:t>
            </a:r>
            <a:r>
              <a:rPr lang="en-US" dirty="0" smtClean="0">
                <a:latin typeface="+mj-lt"/>
              </a:rPr>
              <a:t>priorities</a:t>
            </a:r>
          </a:p>
          <a:p>
            <a:pPr marL="530352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Defines clear goals for student achievement and effective instruction</a:t>
            </a:r>
          </a:p>
          <a:p>
            <a:pPr marL="530352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Reviews annually the progress of the long and short-term </a:t>
            </a:r>
            <a:r>
              <a:rPr lang="en-US" dirty="0" smtClean="0">
                <a:latin typeface="+mj-lt"/>
              </a:rPr>
              <a:t>goals</a:t>
            </a:r>
          </a:p>
          <a:p>
            <a:pPr marL="530352" indent="-4572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Approves and monitors budget based on district’s strategic </a:t>
            </a:r>
            <a:r>
              <a:rPr lang="en-US" dirty="0" smtClean="0">
                <a:latin typeface="+mj-lt"/>
              </a:rPr>
              <a:t>priorities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2672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Progress Toward District-Wide Goals (10%)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Progress made by the school district in meeting the goals set forth in the school district’s school improvement plans is a required component for superintendent evaluation.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Ineffective – progress was made on fewer than 60% of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Minimally Effective – progress was made on 60-74% of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Effective – progress was made on 75-89% of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Highly Effective – progress was made on 90% or more of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2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4D462-2EE2-4C2B-8F75-2996A65B23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110717_Strategic Planning Promo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E0629-97F2-46C5-A36F-A6CC4512137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3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2127952" y="1066800"/>
          <a:ext cx="6619875" cy="521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5720"/>
            <a:ext cx="2505075" cy="274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0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Included District Services</a:t>
            </a:r>
            <a:endParaRPr lang="en-US" dirty="0"/>
          </a:p>
        </p:txBody>
      </p:sp>
      <p:pic>
        <p:nvPicPr>
          <p:cNvPr id="4" name="Picture 4" descr="http://conversationagent.typepad.com/.a/6a00d8341c03bb53ef0133f2c7647a970b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40923"/>
            <a:ext cx="4310498" cy="42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524000"/>
            <a:ext cx="685800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Templates for Press Releases</a:t>
            </a: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endParaRPr lang="en-US" altLang="en-US" sz="3200" i="1" dirty="0">
              <a:solidFill>
                <a:srgbClr val="0067B1">
                  <a:lumMod val="75000"/>
                </a:srgbClr>
              </a:solidFill>
            </a:endParaRP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Templates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for Invitations</a:t>
            </a:r>
          </a:p>
          <a:p>
            <a:pPr lvl="3">
              <a:lnSpc>
                <a:spcPct val="90000"/>
              </a:lnSpc>
              <a:buClr>
                <a:prstClr val="white">
                  <a:lumMod val="50000"/>
                </a:prstClr>
              </a:buClr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	Input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Sessions</a:t>
            </a:r>
          </a:p>
          <a:p>
            <a:pPr lvl="3">
              <a:lnSpc>
                <a:spcPct val="90000"/>
              </a:lnSpc>
              <a:buClr>
                <a:prstClr val="white">
                  <a:lumMod val="50000"/>
                </a:prstClr>
              </a:buClr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	Electronic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Input</a:t>
            </a:r>
          </a:p>
          <a:p>
            <a:pPr lvl="3">
              <a:lnSpc>
                <a:spcPct val="90000"/>
              </a:lnSpc>
              <a:buClr>
                <a:prstClr val="white">
                  <a:lumMod val="50000"/>
                </a:prstClr>
              </a:buClr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	Planning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Retreat</a:t>
            </a:r>
          </a:p>
          <a:p>
            <a:pPr marL="1828800" lvl="3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endParaRPr lang="en-US" altLang="en-US" sz="3200" i="1" dirty="0">
              <a:solidFill>
                <a:srgbClr val="0067B1">
                  <a:lumMod val="75000"/>
                </a:srgbClr>
              </a:solidFill>
            </a:endParaRPr>
          </a:p>
          <a:p>
            <a:pPr marL="1371600" lvl="2" indent="-457200">
              <a:lnSpc>
                <a:spcPct val="90000"/>
              </a:lnSpc>
              <a:buClr>
                <a:prstClr val="white">
                  <a:lumMod val="50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sz="3200" i="1" dirty="0" smtClean="0">
                <a:solidFill>
                  <a:srgbClr val="0067B1">
                    <a:lumMod val="75000"/>
                  </a:srgbClr>
                </a:solidFill>
              </a:rPr>
              <a:t>Meeting </a:t>
            </a:r>
            <a:r>
              <a:rPr lang="en-US" altLang="en-US" sz="3200" i="1" dirty="0">
                <a:solidFill>
                  <a:srgbClr val="0067B1">
                    <a:lumMod val="75000"/>
                  </a:srgbClr>
                </a:solidFill>
              </a:rPr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2223402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MASB 2015">
      <a:dk1>
        <a:sysClr val="windowText" lastClr="000000"/>
      </a:dk1>
      <a:lt1>
        <a:sysClr val="window" lastClr="FFFFFF"/>
      </a:lt1>
      <a:dk2>
        <a:srgbClr val="003A63"/>
      </a:dk2>
      <a:lt2>
        <a:srgbClr val="D8D8D8"/>
      </a:lt2>
      <a:accent1>
        <a:srgbClr val="0067B1"/>
      </a:accent1>
      <a:accent2>
        <a:srgbClr val="79BDE8"/>
      </a:accent2>
      <a:accent3>
        <a:srgbClr val="E24E20"/>
      </a:accent3>
      <a:accent4>
        <a:srgbClr val="D5AD48"/>
      </a:accent4>
      <a:accent5>
        <a:srgbClr val="93B944"/>
      </a:accent5>
      <a:accent6>
        <a:srgbClr val="9DD0CA"/>
      </a:accent6>
      <a:hlink>
        <a:srgbClr val="003A63"/>
      </a:hlink>
      <a:folHlink>
        <a:srgbClr val="79BD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5959</TotalTime>
  <Words>2205</Words>
  <Application>Microsoft Office PowerPoint</Application>
  <PresentationFormat>On-screen Show (4:3)</PresentationFormat>
  <Paragraphs>438</Paragraphs>
  <Slides>33</Slides>
  <Notes>32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Aharoni</vt:lpstr>
      <vt:lpstr>AngsanaUPC</vt:lpstr>
      <vt:lpstr>Arial</vt:lpstr>
      <vt:lpstr>Calibri</vt:lpstr>
      <vt:lpstr>Cambria</vt:lpstr>
      <vt:lpstr>Franklin Gothic Book</vt:lpstr>
      <vt:lpstr>Franklin Gothic Medium</vt:lpstr>
      <vt:lpstr>Symbol</vt:lpstr>
      <vt:lpstr>Times New Roman</vt:lpstr>
      <vt:lpstr>Wingdings</vt:lpstr>
      <vt:lpstr>Office Theme</vt:lpstr>
      <vt:lpstr>Custom Design</vt:lpstr>
      <vt:lpstr>1_Custom Design</vt:lpstr>
      <vt:lpstr>1_Office Theme</vt:lpstr>
      <vt:lpstr>2_Custom Design</vt:lpstr>
      <vt:lpstr>3_Custom Design</vt:lpstr>
      <vt:lpstr>4_Custom Design</vt:lpstr>
      <vt:lpstr>5_Custom Design</vt:lpstr>
      <vt:lpstr>2_Office Theme</vt:lpstr>
      <vt:lpstr>6_Custom Design</vt:lpstr>
      <vt:lpstr>7_Custom Design</vt:lpstr>
      <vt:lpstr>3_Office Theme</vt:lpstr>
      <vt:lpstr>4_Office Theme</vt:lpstr>
      <vt:lpstr>Package</vt:lpstr>
      <vt:lpstr>Strategic Planning: A Process that Works! Trainers Conference 2018</vt:lpstr>
      <vt:lpstr>PowerPoint Presentation</vt:lpstr>
      <vt:lpstr>PowerPoint Presentation</vt:lpstr>
      <vt:lpstr>Cycle of Healthy Governance</vt:lpstr>
      <vt:lpstr>Board Self-Assessment Excerpts</vt:lpstr>
      <vt:lpstr>PowerPoint Presentation</vt:lpstr>
      <vt:lpstr>PowerPoint Presentation</vt:lpstr>
      <vt:lpstr>PowerPoint Presentation</vt:lpstr>
      <vt:lpstr>Included District Services</vt:lpstr>
      <vt:lpstr>Analysis/Needs Assessment Phase</vt:lpstr>
      <vt:lpstr>Planning Team Retreat</vt:lpstr>
      <vt:lpstr>PowerPoint Presentation</vt:lpstr>
      <vt:lpstr>PowerPoint Presentation</vt:lpstr>
      <vt:lpstr>PowerPoint Presentation</vt:lpstr>
      <vt:lpstr>Implementation Planning</vt:lpstr>
      <vt:lpstr>PowerPoint Presentation</vt:lpstr>
      <vt:lpstr>First Year Accomplishments</vt:lpstr>
      <vt:lpstr>PowerPoint Presentation</vt:lpstr>
      <vt:lpstr>PowerPoint Presentation</vt:lpstr>
      <vt:lpstr>Communicating the Plan</vt:lpstr>
      <vt:lpstr>PowerPoint Presentation</vt:lpstr>
      <vt:lpstr>PowerPoint Presentation</vt:lpstr>
      <vt:lpstr>PowerPoint Presentation</vt:lpstr>
      <vt:lpstr>PowerPoint Presentation</vt:lpstr>
      <vt:lpstr>Monitoring Progress</vt:lpstr>
      <vt:lpstr>PowerPoint Presentation</vt:lpstr>
      <vt:lpstr>Documentation Phase</vt:lpstr>
      <vt:lpstr>PowerPoint Presentation</vt:lpstr>
      <vt:lpstr>PowerPoint Presentation</vt:lpstr>
      <vt:lpstr>Strategic Plan Year One Review </vt:lpstr>
      <vt:lpstr>PowerPoint Presentation</vt:lpstr>
      <vt:lpstr>Our Next Steps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Richardson</dc:creator>
  <cp:lastModifiedBy>Debbie Stair</cp:lastModifiedBy>
  <cp:revision>47</cp:revision>
  <cp:lastPrinted>2018-06-07T12:45:43Z</cp:lastPrinted>
  <dcterms:created xsi:type="dcterms:W3CDTF">2015-01-08T17:02:18Z</dcterms:created>
  <dcterms:modified xsi:type="dcterms:W3CDTF">2018-06-07T12:48:18Z</dcterms:modified>
</cp:coreProperties>
</file>