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1" r:id="rId9"/>
    <p:sldId id="272" r:id="rId10"/>
    <p:sldId id="273" r:id="rId11"/>
    <p:sldId id="274" r:id="rId12"/>
    <p:sldId id="263" r:id="rId13"/>
    <p:sldId id="270" r:id="rId14"/>
    <p:sldId id="264" r:id="rId15"/>
    <p:sldId id="267" r:id="rId16"/>
    <p:sldId id="268" r:id="rId17"/>
  </p:sldIdLst>
  <p:sldSz cx="12192000" cy="6858000"/>
  <p:notesSz cx="6950075" cy="9236075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DE5591E-4571-4DD6-8AFE-19DAFB67EC98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E43F4B4-5006-4E90-9655-C7DE310AA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2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the Intent</a:t>
            </a:r>
            <a:r>
              <a:rPr lang="en-US" baseline="0" dirty="0"/>
              <a:t> vs. Impact norm: </a:t>
            </a:r>
            <a:r>
              <a:rPr lang="en-US" dirty="0"/>
              <a:t>Refer to the Micro-Aggressions document.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2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6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4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741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00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97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5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3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59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4"/>
            <a:ext cx="3070035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4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4"/>
            <a:ext cx="3063240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674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7" y="2336874"/>
            <a:ext cx="3070025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7" y="3022674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188"/>
            <a:ext cx="2743200" cy="365125"/>
          </a:xfrm>
          <a:prstGeom prst="rect">
            <a:avLst/>
          </a:prstGeom>
        </p:spPr>
        <p:txBody>
          <a:bodyPr/>
          <a:lstStyle/>
          <a:p>
            <a:fld id="{8EFF7A88-5ED3-4E45-9E07-3B01FC1EDA36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2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0AE1C-F074-4300-932E-4A7ADD7E4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7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2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5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7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9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8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3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9996E-6E8D-4871-ADC8-948C430EAA1A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E7231-4633-4A72-8033-4D73B2079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0222" y="1840090"/>
            <a:ext cx="8895645" cy="1648178"/>
          </a:xfrm>
        </p:spPr>
        <p:txBody>
          <a:bodyPr/>
          <a:lstStyle/>
          <a:p>
            <a:r>
              <a:rPr lang="en-US" b="1" dirty="0"/>
              <a:t>So You Want to Engage in Equity Work...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578" y="3488269"/>
            <a:ext cx="9155289" cy="321733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accent1"/>
                </a:solidFill>
              </a:rPr>
              <a:t> </a:t>
            </a:r>
            <a:r>
              <a:rPr lang="en-US" sz="5400" b="1" dirty="0">
                <a:solidFill>
                  <a:schemeClr val="accent1"/>
                </a:solidFill>
              </a:rPr>
              <a:t>Let’s Get Started!</a:t>
            </a:r>
          </a:p>
          <a:p>
            <a:endParaRPr lang="en-US" sz="2000" dirty="0">
              <a:solidFill>
                <a:schemeClr val="accent1"/>
              </a:solidFill>
            </a:endParaRPr>
          </a:p>
          <a:p>
            <a:endParaRPr lang="en-US" sz="2000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Presenters: Tony Arasi, GSBA; Mary Fertakis, NSBA;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Nikkie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Whaley, AZSBA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NSBA Trainer’s Conference, Thursday, June 21, 2018</a:t>
            </a:r>
          </a:p>
        </p:txBody>
      </p:sp>
    </p:spTree>
    <p:extLst>
      <p:ext uri="{BB962C8B-B14F-4D97-AF65-F5344CB8AC3E}">
        <p14:creationId xmlns:p14="http://schemas.microsoft.com/office/powerpoint/2010/main" val="225511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BFE4AE-2F5A-468A-8D67-80AB7014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Georgia’s Equity Journey</a:t>
            </a:r>
            <a:br>
              <a:rPr lang="en-US" b="1" dirty="0"/>
            </a:br>
            <a:r>
              <a:rPr lang="en-US" b="1" dirty="0"/>
              <a:t>“Diving Deeper into the Pool”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8E0DAC-248F-4F0A-B2AD-CC7A9CA8F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2058405"/>
            <a:ext cx="10216443" cy="4485659"/>
          </a:xfrm>
        </p:spPr>
        <p:txBody>
          <a:bodyPr>
            <a:normAutofit fontScale="85000" lnSpcReduction="20000"/>
          </a:bodyPr>
          <a:lstStyle/>
          <a:p>
            <a:r>
              <a:rPr lang="en-US" sz="3100" b="1" dirty="0"/>
              <a:t>Where We’re Going:  2018 –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Continue to work with superintendents and school board members so they become comfortable with some of the “discomfort” that comes with discussing this topic (“Courageous Conversations</a:t>
            </a:r>
            <a:r>
              <a:rPr lang="en-US" sz="2200" b="1" dirty="0" smtClean="0"/>
              <a:t>”).</a:t>
            </a:r>
            <a:endParaRPr lang="en-US" sz="22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Major focus area of our conferences, regional workshops and whole board </a:t>
            </a:r>
            <a:r>
              <a:rPr lang="en-US" sz="2200" b="1" dirty="0" smtClean="0"/>
              <a:t>trainings.</a:t>
            </a:r>
            <a:endParaRPr lang="en-US" sz="22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Involving and seeking input from students, parents and other </a:t>
            </a:r>
            <a:r>
              <a:rPr lang="en-US" sz="2200" b="1" dirty="0" smtClean="0"/>
              <a:t>stakeholders.</a:t>
            </a:r>
            <a:endParaRPr lang="en-US" sz="22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Equity focus as part of: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b="1" dirty="0"/>
              <a:t>School District Strategic Plans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b="1" dirty="0"/>
              <a:t>Superintendent Evaluations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b="1" dirty="0"/>
              <a:t>Board Self-Assessments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b="1" dirty="0"/>
              <a:t>Community Engagement Sessions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b="1" dirty="0"/>
              <a:t>Policies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en-US" dirty="0"/>
          </a:p>
          <a:p>
            <a:pPr lvl="3"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99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A0002F-F1EE-446D-A14D-BFD99A3A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Georgia’s Equity Journey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8B9C5B-F0AC-4906-A131-1603C4C4A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748" y="1626586"/>
            <a:ext cx="8596668" cy="2087575"/>
          </a:xfrm>
        </p:spPr>
        <p:txBody>
          <a:bodyPr/>
          <a:lstStyle/>
          <a:p>
            <a:r>
              <a:rPr lang="en-US" sz="2400" b="1" dirty="0"/>
              <a:t>Lessons Learned</a:t>
            </a:r>
          </a:p>
          <a:p>
            <a:pPr lvl="1"/>
            <a:r>
              <a:rPr lang="en-US" b="1" dirty="0"/>
              <a:t>You have to start somewhere!</a:t>
            </a:r>
          </a:p>
          <a:p>
            <a:pPr lvl="1"/>
            <a:r>
              <a:rPr lang="en-US" b="1" dirty="0"/>
              <a:t>Slow but </a:t>
            </a:r>
            <a:r>
              <a:rPr lang="en-US" b="1" dirty="0" smtClean="0"/>
              <a:t>steady.</a:t>
            </a:r>
            <a:endParaRPr lang="en-US" b="1" dirty="0"/>
          </a:p>
          <a:p>
            <a:pPr lvl="1"/>
            <a:r>
              <a:rPr lang="en-US" b="1" dirty="0"/>
              <a:t>Become comfortable with being </a:t>
            </a:r>
            <a:r>
              <a:rPr lang="en-US" b="1" dirty="0" smtClean="0"/>
              <a:t>uncomfortable.</a:t>
            </a:r>
            <a:endParaRPr lang="en-US" b="1" dirty="0"/>
          </a:p>
          <a:p>
            <a:pPr lvl="1"/>
            <a:r>
              <a:rPr lang="en-US" b="1" dirty="0"/>
              <a:t>There are tremendous resources and individuals doing great work in this </a:t>
            </a:r>
            <a:r>
              <a:rPr lang="en-US" b="1" dirty="0" smtClean="0"/>
              <a:t>area.</a:t>
            </a: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C22F1FF-3978-4F34-B7B4-AEB9C50895FB}"/>
              </a:ext>
            </a:extLst>
          </p:cNvPr>
          <p:cNvSpPr txBox="1"/>
          <p:nvPr/>
        </p:nvSpPr>
        <p:spPr>
          <a:xfrm>
            <a:off x="752748" y="3653650"/>
            <a:ext cx="859666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/>
              <a:t>Success and Challenges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/>
              <a:t>Many districts are ready for this – just need to be </a:t>
            </a:r>
            <a:r>
              <a:rPr lang="en-US" sz="1600" b="1" dirty="0" smtClean="0"/>
              <a:t>nudged.</a:t>
            </a: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/>
              <a:t>Many districts are uneasy and reluctant to have the hard conversations that come along with the </a:t>
            </a:r>
            <a:r>
              <a:rPr lang="en-US" sz="1600" b="1" dirty="0" smtClean="0"/>
              <a:t>territory.</a:t>
            </a: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/>
              <a:t>More and more are jumping into the pool but we still have a long way to </a:t>
            </a:r>
            <a:r>
              <a:rPr lang="en-US" sz="1600" b="1" dirty="0" smtClean="0"/>
              <a:t>go.</a:t>
            </a: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/>
              <a:t>This work will never </a:t>
            </a:r>
            <a:r>
              <a:rPr lang="en-US" sz="1600" b="1" dirty="0" smtClean="0"/>
              <a:t>end.</a:t>
            </a:r>
            <a:endParaRPr lang="en-US" sz="16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600" b="1" dirty="0"/>
              <a:t>It’s about EVERY STUDENT, EVERY DAY!</a:t>
            </a:r>
            <a:endParaRPr lang="en-US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74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7644"/>
          </a:xfrm>
        </p:spPr>
        <p:txBody>
          <a:bodyPr/>
          <a:lstStyle/>
          <a:p>
            <a:pPr algn="ctr"/>
            <a:r>
              <a:rPr lang="en-US" b="1" dirty="0"/>
              <a:t>Washington’s Equity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7" y="1573566"/>
            <a:ext cx="11683999" cy="5470701"/>
          </a:xfrm>
        </p:spPr>
        <p:txBody>
          <a:bodyPr>
            <a:normAutofit fontScale="47500" lnSpcReduction="20000"/>
          </a:bodyPr>
          <a:lstStyle/>
          <a:p>
            <a:pPr marL="342900" lvl="1" indent="-342900"/>
            <a:r>
              <a:rPr lang="en-US" sz="3400" b="1" u="sng" dirty="0">
                <a:solidFill>
                  <a:schemeClr val="accent2">
                    <a:lumMod val="50000"/>
                  </a:schemeClr>
                </a:solidFill>
              </a:rPr>
              <a:t>Where We Were in 2013-14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4 school board Directors serving in high ethnically-diverse, adjacent districts started talking about the equity issues they were all experiencing and the need for an equity focus within WSSDA. Started meeting 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monthly, added more board members from the region 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to talk about the issues and how to influence WSSDA.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Met with WSSDA’s Policy and Legal Director to discuss whether the Association would consider supporting development of a model policy related to equity, as well as with the WSSDA President, who took the request to the Board of Directors.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Discussions began on what support/training would look like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. (</a:t>
            </a:r>
            <a:r>
              <a:rPr lang="en-US" sz="3400" b="1" i="1" u="sng" dirty="0" smtClean="0">
                <a:solidFill>
                  <a:schemeClr val="accent2">
                    <a:lumMod val="50000"/>
                  </a:schemeClr>
                </a:solidFill>
              </a:rPr>
              <a:t>Separate action: EOGOAC meeting with WSSDA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sz="3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r>
              <a:rPr lang="en-US" sz="3400" b="1" u="sng" dirty="0">
                <a:solidFill>
                  <a:schemeClr val="accent2">
                    <a:lumMod val="50000"/>
                  </a:schemeClr>
                </a:solidFill>
              </a:rPr>
              <a:t>What Happened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WSSDA formed partnership with PSESD (regional) and created a Racial Equity Policy Design 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Team - have 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held 5 </a:t>
            </a:r>
            <a:r>
              <a:rPr lang="en-US" sz="3400" b="1" dirty="0" err="1">
                <a:solidFill>
                  <a:schemeClr val="accent2">
                    <a:lumMod val="50000"/>
                  </a:schemeClr>
                </a:solidFill>
              </a:rPr>
              <a:t>convenings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 with district teams (2015-18) to support race and equity policy development and </a:t>
            </a:r>
            <a:r>
              <a:rPr lang="en-US" sz="3400" b="1">
                <a:solidFill>
                  <a:schemeClr val="accent2">
                    <a:lumMod val="50000"/>
                  </a:schemeClr>
                </a:solidFill>
              </a:rPr>
              <a:t>implementation </a:t>
            </a:r>
            <a:r>
              <a:rPr lang="en-US" sz="3400" b="1" smtClean="0">
                <a:solidFill>
                  <a:schemeClr val="accent2">
                    <a:lumMod val="50000"/>
                  </a:schemeClr>
                </a:solidFill>
              </a:rPr>
              <a:t>(approx. 10 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school districts have adopted R&amp;E policies).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A Race &amp; Equity Caucus was established within WSSDA and meets during every WSSDA conference.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WSSDA/WASA/AWSP have partnered for the last 3 years to host a state-wide all-day Equity Conference.</a:t>
            </a:r>
          </a:p>
          <a:p>
            <a:pPr marL="857250" lvl="2" indent="-4572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An Equity track has been an option for the past 3 years at the WSSDA Annual Conference.</a:t>
            </a:r>
          </a:p>
          <a:p>
            <a:pPr marL="342900" lvl="1" indent="-342900"/>
            <a:r>
              <a:rPr lang="en-US" sz="3400" b="1" u="sng" dirty="0">
                <a:solidFill>
                  <a:schemeClr val="accent2">
                    <a:lumMod val="50000"/>
                  </a:schemeClr>
                </a:solidFill>
              </a:rPr>
              <a:t>Where We’re Going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 marL="742950" lvl="2" indent="-3429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WSSDA BOD adopted Equity principles, members voted to accept; Equity sub-committee of the BOD is developing an action plan for next steps. </a:t>
            </a:r>
          </a:p>
          <a:p>
            <a:pPr marL="742950" lvl="2" indent="-342900"/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Regional efforts underway to implement Equity 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principles, and hold </a:t>
            </a:r>
            <a:r>
              <a:rPr lang="en-US" sz="3400" b="1" dirty="0" err="1" smtClean="0">
                <a:solidFill>
                  <a:schemeClr val="accent2">
                    <a:lumMod val="50000"/>
                  </a:schemeClr>
                </a:solidFill>
              </a:rPr>
              <a:t>convenings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 and develop </a:t>
            </a: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</a:rPr>
              <a:t>Race &amp; Equity policies.</a:t>
            </a:r>
          </a:p>
          <a:p>
            <a:pPr marL="342900" lvl="1" indent="-342900"/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88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7644"/>
          </a:xfrm>
        </p:spPr>
        <p:txBody>
          <a:bodyPr/>
          <a:lstStyle/>
          <a:p>
            <a:pPr algn="ctr"/>
            <a:r>
              <a:rPr lang="en-US" b="1" dirty="0"/>
              <a:t>Washington’s Equity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573567"/>
            <a:ext cx="11040533" cy="5199766"/>
          </a:xfrm>
        </p:spPr>
        <p:txBody>
          <a:bodyPr>
            <a:normAutofit fontScale="62500" lnSpcReduction="20000"/>
          </a:bodyPr>
          <a:lstStyle/>
          <a:p>
            <a:pPr marL="342900" lvl="1" indent="-342900"/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</a:rPr>
              <a:t>Lessons Learned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Incorporating student voice is critical to the R&amp;E policy process.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Everyone has a different understanding of “equity” – taking time to define what it means for your school district before undertaking a strategic plan, policy, etc. will keep efforts on track.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This takes time: relationships and trust-building are essential – go slow to go fast. 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The Board has both a technical and leadership role in this process – they need to understand and fulfill both.</a:t>
            </a:r>
          </a:p>
          <a:p>
            <a:pPr marL="742950" lvl="2" indent="-342900"/>
            <a:endParaRPr lang="en-US" sz="3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</a:rPr>
              <a:t>Successes/Challenges: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Ripple effect underway - other regions starting the work.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Implicit bias is always present – self-reflection is essential and will be on-going.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This is a conversation that will not end – takes a strong commitment and persistence.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Pushback will happen in some way, shape or form.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Requires commitment to funding/resources or it will not happen.</a:t>
            </a:r>
          </a:p>
          <a:p>
            <a:pPr marL="0" lvl="1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8209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06401"/>
            <a:ext cx="8596668" cy="756356"/>
          </a:xfrm>
        </p:spPr>
        <p:txBody>
          <a:bodyPr/>
          <a:lstStyle/>
          <a:p>
            <a:pPr algn="ctr"/>
            <a:r>
              <a:rPr lang="en-US" b="1" dirty="0"/>
              <a:t>Self-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4978"/>
            <a:ext cx="8596668" cy="505742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Prompts:</a:t>
            </a:r>
          </a:p>
          <a:p>
            <a:endParaRPr lang="en-US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A) What are the potential entry points for engaging in Equity work in your State Association and with your Members? (local context matters!)</a:t>
            </a:r>
          </a:p>
          <a:p>
            <a:endParaRPr lang="en-US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B) What are 3 things that you need in order to engage in, or continue to engage in, Equity work in your State Association and with your Members?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-&gt; Share your responses with your table mates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-&gt; Full group discussion</a:t>
            </a:r>
          </a:p>
        </p:txBody>
      </p:sp>
    </p:spTree>
    <p:extLst>
      <p:ext uri="{BB962C8B-B14F-4D97-AF65-F5344CB8AC3E}">
        <p14:creationId xmlns:p14="http://schemas.microsoft.com/office/powerpoint/2010/main" val="75161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17690" y="4470400"/>
            <a:ext cx="10464800" cy="1016000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chemeClr val="accent2">
                    <a:lumMod val="50000"/>
                  </a:schemeClr>
                </a:solidFill>
              </a:rPr>
              <a:t>Equity Work is Never Finished!</a:t>
            </a:r>
          </a:p>
        </p:txBody>
      </p:sp>
      <p:pic>
        <p:nvPicPr>
          <p:cNvPr id="6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89" y="453809"/>
            <a:ext cx="10239022" cy="355939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759048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514924"/>
            <a:ext cx="4809066" cy="1200987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</a:rPr>
              <a:t>We can do this!</a:t>
            </a:r>
            <a:endParaRPr lang="en-US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77334" y="2065867"/>
            <a:ext cx="4018844" cy="4792133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Thank you for attending this session!</a:t>
            </a:r>
          </a:p>
          <a:p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Tony Arasi: tarasi@gsba.com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Mary Fertakis: mfertakisconsulting@gmail.com</a:t>
            </a:r>
          </a:p>
          <a:p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Nikkie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Whaley: nwhaley@azsba.org</a:t>
            </a:r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14924"/>
            <a:ext cx="3741871" cy="563092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5235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80622"/>
            <a:ext cx="8596668" cy="722489"/>
          </a:xfrm>
        </p:spPr>
        <p:txBody>
          <a:bodyPr/>
          <a:lstStyle/>
          <a:p>
            <a:pPr algn="ctr"/>
            <a:r>
              <a:rPr lang="en-US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756" y="1478844"/>
            <a:ext cx="10972800" cy="5170312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Our Norms for this Discussion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Definitions: Equality, Equity &amp; Educational Equity 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Share Our State’s Equity Journey Story</a:t>
            </a:r>
          </a:p>
          <a:p>
            <a:pPr lvl="1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Where we were; Where we are; Where we’re going</a:t>
            </a:r>
          </a:p>
          <a:p>
            <a:pPr lvl="1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Lessons learned; Successes/Challenges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Self-Reflection Prompt and Share Outs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Full Group Discussion/Q &amp; A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9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685800"/>
            <a:ext cx="10464800" cy="12192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NORMS</a:t>
            </a:r>
            <a:r>
              <a:rPr lang="en-US" dirty="0">
                <a:latin typeface="+mn-lt"/>
              </a:rPr>
              <a:t> </a:t>
            </a:r>
            <a:r>
              <a:rPr lang="en-US" b="1" dirty="0">
                <a:latin typeface="+mn-lt"/>
              </a:rPr>
              <a:t>for EQUITY DISCUSSIONS</a:t>
            </a:r>
            <a:br>
              <a:rPr lang="en-US" b="1" dirty="0">
                <a:latin typeface="+mn-lt"/>
              </a:rPr>
            </a:br>
            <a:r>
              <a:rPr lang="en-US" sz="2000" b="1" dirty="0">
                <a:latin typeface="+mn-lt"/>
              </a:rPr>
              <a:t>(Adapted from Glenn Singleton’s </a:t>
            </a:r>
            <a:r>
              <a:rPr lang="en-US" sz="2000" b="1" i="1" dirty="0">
                <a:latin typeface="+mn-lt"/>
              </a:rPr>
              <a:t>Courageous Conversations about Race)</a:t>
            </a:r>
            <a:endParaRPr lang="en-US" sz="2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1574818" cy="4419600"/>
          </a:xfrm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Speak Your Truth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Stay Engaged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Expect to Experience Discomfort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Be Aware of 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</a:rPr>
              <a:t>Intent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; Own Your 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</a:rPr>
              <a:t>Impact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Accept and Expect Non-Closure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Maintain a Learner Stance and Remain Open to New Thinking </a:t>
            </a:r>
          </a:p>
          <a:p>
            <a:pPr marL="0" indent="0">
              <a:buNone/>
            </a:pP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9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69223" y="314633"/>
            <a:ext cx="10867293" cy="114054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What is Equity?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81922" y="1607893"/>
            <a:ext cx="3070035" cy="576263"/>
          </a:xfrm>
        </p:spPr>
        <p:txBody>
          <a:bodyPr/>
          <a:lstStyle/>
          <a:p>
            <a:r>
              <a:rPr lang="en-US" sz="3200" b="1" i="1" u="sng" dirty="0">
                <a:solidFill>
                  <a:schemeClr val="accent2">
                    <a:lumMod val="50000"/>
                  </a:schemeClr>
                </a:solidFill>
              </a:rPr>
              <a:t>Equality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5"/>
          </p:nvPr>
        </p:nvSpPr>
        <p:spPr>
          <a:xfrm>
            <a:off x="581922" y="2540001"/>
            <a:ext cx="2838611" cy="362154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Each person receives the </a:t>
            </a:r>
            <a:r>
              <a:rPr lang="en-US" sz="2800" b="1" i="1" u="sng" dirty="0">
                <a:solidFill>
                  <a:schemeClr val="accent2">
                    <a:lumMod val="50000"/>
                  </a:schemeClr>
                </a:solidFill>
              </a:rPr>
              <a:t>SAME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amount of resources, attention and supports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n-US" sz="2800" dirty="0"/>
              <a:t> 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3206044" y="1607819"/>
            <a:ext cx="2968979" cy="576337"/>
          </a:xfrm>
        </p:spPr>
        <p:txBody>
          <a:bodyPr/>
          <a:lstStyle/>
          <a:p>
            <a:r>
              <a:rPr lang="en-US" sz="3200" b="1" i="1" dirty="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en-US" sz="3200" b="1" i="1" u="sng" dirty="0">
                <a:solidFill>
                  <a:schemeClr val="accent2">
                    <a:lumMod val="50000"/>
                  </a:schemeClr>
                </a:solidFill>
              </a:rPr>
              <a:t>Equity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6"/>
          </p:nvPr>
        </p:nvSpPr>
        <p:spPr>
          <a:xfrm>
            <a:off x="3544708" y="2540002"/>
            <a:ext cx="2980270" cy="3396186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Each person receives what  they </a:t>
            </a:r>
            <a:r>
              <a:rPr lang="en-US" sz="3000" b="1" i="1" u="sng" dirty="0">
                <a:solidFill>
                  <a:schemeClr val="accent2">
                    <a:lumMod val="50000"/>
                  </a:schemeClr>
                </a:solidFill>
              </a:rPr>
              <a:t>NEED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 in the way of resources, attention and supports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n-US" sz="2800" b="1" dirty="0"/>
              <a:t> 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866801" y="1607819"/>
            <a:ext cx="4156633" cy="576263"/>
          </a:xfrm>
        </p:spPr>
        <p:txBody>
          <a:bodyPr/>
          <a:lstStyle/>
          <a:p>
            <a:r>
              <a:rPr lang="en-US" sz="3200" b="1" i="1" u="sng" dirty="0">
                <a:solidFill>
                  <a:schemeClr val="accent2">
                    <a:lumMod val="50000"/>
                  </a:schemeClr>
                </a:solidFill>
              </a:rPr>
              <a:t>Educational Equity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17"/>
          </p:nvPr>
        </p:nvSpPr>
        <p:spPr>
          <a:xfrm>
            <a:off x="6507880" y="2540001"/>
            <a:ext cx="4352032" cy="3552939"/>
          </a:xfrm>
        </p:spPr>
        <p:txBody>
          <a:bodyPr>
            <a:noAutofit/>
          </a:bodyPr>
          <a:lstStyle/>
          <a:p>
            <a:r>
              <a:rPr lang="en-US" sz="2667" b="1" dirty="0">
                <a:solidFill>
                  <a:schemeClr val="accent2">
                    <a:lumMod val="50000"/>
                  </a:schemeClr>
                </a:solidFill>
              </a:rPr>
              <a:t>Each student has access to the resources, supports, and educational rigor they </a:t>
            </a:r>
            <a:r>
              <a:rPr lang="en-US" sz="2667" b="1" i="1" u="sng" dirty="0">
                <a:solidFill>
                  <a:schemeClr val="accent2">
                    <a:lumMod val="50000"/>
                  </a:schemeClr>
                </a:solidFill>
              </a:rPr>
              <a:t>NEED</a:t>
            </a:r>
            <a:r>
              <a:rPr lang="en-US" sz="2667" b="1" dirty="0">
                <a:solidFill>
                  <a:schemeClr val="accent2">
                    <a:lumMod val="50000"/>
                  </a:schemeClr>
                </a:solidFill>
              </a:rPr>
              <a:t>, so outcomes are not predictive based on race, gender, ethnicity, ability, language, family background, or family income.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859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1" y="372533"/>
            <a:ext cx="8878890" cy="103857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Equality vs. Equity</a:t>
            </a:r>
            <a:r>
              <a:rPr lang="en-US" dirty="0"/>
              <a:t/>
            </a:r>
            <a:br>
              <a:rPr lang="en-US" dirty="0"/>
            </a:br>
            <a:r>
              <a:rPr lang="en-US" sz="2000" b="1" i="1" dirty="0"/>
              <a:t>(Graphic by Robert Wood Johnson Foundation)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56" y="2160588"/>
            <a:ext cx="8720845" cy="4358334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366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7644"/>
          </a:xfrm>
        </p:spPr>
        <p:txBody>
          <a:bodyPr/>
          <a:lstStyle/>
          <a:p>
            <a:pPr algn="ctr"/>
            <a:r>
              <a:rPr lang="en-US" b="1" dirty="0"/>
              <a:t>Arizona’s Equity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644" y="1377244"/>
            <a:ext cx="11537245" cy="5373512"/>
          </a:xfrm>
        </p:spPr>
        <p:txBody>
          <a:bodyPr>
            <a:normAutofit fontScale="47500" lnSpcReduction="20000"/>
          </a:bodyPr>
          <a:lstStyle/>
          <a:p>
            <a:pPr marL="342900" lvl="1" indent="-34290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Where We Were: 2012-14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Discussions and discord at the board level around representation of POC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Board seeks out ED with experience working with culturally/ economically diverse communities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Begin to define equality vs equity. Launch of The Equity Event (2014)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Folks can “opt-in” to the conversation….or not</a:t>
            </a:r>
          </a:p>
          <a:p>
            <a:pPr marL="0" lvl="1" indent="0">
              <a:buNone/>
            </a:pP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Where We Are: 2015-17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Discussions on how to embed equity throughout the organization (not just LD)  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Equity is explicitly added to strategic plan as 1 of 3 key goals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President’s Equity Challenge- Call for all boards to look at equity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Folks are increasing exposed to equity topics and called to act</a:t>
            </a:r>
          </a:p>
          <a:p>
            <a:pPr marL="0" lvl="1" indent="0">
              <a:buNone/>
            </a:pP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Where We’re Going: 2018-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Equity Events includes all association departments (LD, Advocacy, Policy, Budget)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Equity Committee established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Increased engagement with impacted communities- authentic advocacy vs. elite advocacy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Development of tools and services to support boards’ equity work</a:t>
            </a:r>
          </a:p>
          <a:p>
            <a:pPr marL="0" lvl="1" indent="0">
              <a:buNone/>
            </a:pP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20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7644"/>
          </a:xfrm>
        </p:spPr>
        <p:txBody>
          <a:bodyPr/>
          <a:lstStyle/>
          <a:p>
            <a:pPr algn="ctr"/>
            <a:r>
              <a:rPr lang="en-US" b="1" dirty="0"/>
              <a:t>Arizona’s Equity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1573567"/>
            <a:ext cx="8771466" cy="4861100"/>
          </a:xfrm>
        </p:spPr>
        <p:txBody>
          <a:bodyPr>
            <a:normAutofit fontScale="85000" lnSpcReduction="20000"/>
          </a:bodyPr>
          <a:lstStyle/>
          <a:p>
            <a:pPr marL="342900" lvl="1" indent="-34290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Lessons Learned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Maximize momentum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Utilize Champions…and naysayers 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Include secondary stakeholders (i.e. the students, families and communities impacted by the decisions of boards).</a:t>
            </a:r>
          </a:p>
          <a:p>
            <a:pPr marL="0" lvl="1" indent="0">
              <a:buNone/>
            </a:pP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Successes/Challenges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Make it a part of your strategic plan- Commit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Find multiple entry points- soft serve/hard look</a:t>
            </a:r>
          </a:p>
          <a:p>
            <a:pPr marL="742950" lvl="2" indent="-342900"/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Be persistent- Change </a:t>
            </a:r>
            <a:r>
              <a:rPr lang="en-US" sz="3000" b="1">
                <a:solidFill>
                  <a:schemeClr val="accent2">
                    <a:lumMod val="50000"/>
                  </a:schemeClr>
                </a:solidFill>
              </a:rPr>
              <a:t>takes time</a:t>
            </a:r>
            <a:endParaRPr lang="en-US" sz="3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1" indent="-342900"/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1599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049649-4D17-4ED4-BDCE-1837EDAD4F44}"/>
              </a:ext>
            </a:extLst>
          </p:cNvPr>
          <p:cNvSpPr txBox="1"/>
          <p:nvPr/>
        </p:nvSpPr>
        <p:spPr>
          <a:xfrm>
            <a:off x="383822" y="2273605"/>
            <a:ext cx="1002453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2400" b="1" dirty="0"/>
              <a:t>Where we were: </a:t>
            </a:r>
            <a:r>
              <a:rPr lang="en-US" sz="2400" b="1" dirty="0" smtClean="0"/>
              <a:t>Prior </a:t>
            </a:r>
            <a:r>
              <a:rPr lang="en-US" sz="2400" b="1" dirty="0"/>
              <a:t>to July 2015</a:t>
            </a:r>
          </a:p>
          <a:p>
            <a:endParaRPr lang="en-US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b="1" dirty="0"/>
              <a:t>Encouraged school districts to focus on equity as </a:t>
            </a:r>
            <a:r>
              <a:rPr lang="en-US" b="1" dirty="0" smtClean="0"/>
              <a:t>they </a:t>
            </a:r>
            <a:r>
              <a:rPr lang="en-US" b="1" dirty="0"/>
              <a:t>attempt to close the </a:t>
            </a:r>
            <a:r>
              <a:rPr lang="en-US" b="1" dirty="0" smtClean="0"/>
              <a:t> achievement gap.</a:t>
            </a:r>
            <a:endParaRPr lang="en-US" b="1" dirty="0"/>
          </a:p>
          <a:p>
            <a:pPr lvl="1"/>
            <a:endParaRPr lang="en-US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b="1" dirty="0"/>
              <a:t>Recognition of school districts that were doing good work in this </a:t>
            </a:r>
            <a:r>
              <a:rPr lang="en-US" b="1" dirty="0" smtClean="0"/>
              <a:t>area.</a:t>
            </a:r>
            <a:endParaRPr lang="en-US" b="1" dirty="0"/>
          </a:p>
          <a:p>
            <a:pPr lvl="1"/>
            <a:endParaRPr lang="en-US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b="1" dirty="0"/>
              <a:t>Starting to build conditions to create district </a:t>
            </a:r>
            <a:r>
              <a:rPr lang="en-US" b="1" dirty="0" smtClean="0"/>
              <a:t>readiness.</a:t>
            </a:r>
            <a:endParaRPr lang="en-US" b="1" dirty="0"/>
          </a:p>
          <a:p>
            <a:pPr lvl="1"/>
            <a:endParaRPr lang="en-US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b="1" dirty="0"/>
              <a:t>Occasional focus on this topic at our two major </a:t>
            </a:r>
            <a:r>
              <a:rPr lang="en-US" b="1" dirty="0" smtClean="0"/>
              <a:t>conferences.</a:t>
            </a:r>
            <a:endParaRPr lang="en-US" b="1" dirty="0"/>
          </a:p>
          <a:p>
            <a:pPr lvl="1"/>
            <a:endParaRPr lang="en-US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b="1" dirty="0"/>
              <a:t>Search for new Executive </a:t>
            </a:r>
            <a:r>
              <a:rPr lang="en-US" b="1" dirty="0" smtClean="0"/>
              <a:t>Director.</a:t>
            </a:r>
            <a:endParaRPr lang="en-US" b="1" dirty="0"/>
          </a:p>
          <a:p>
            <a:pPr lvl="1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5987542-32BA-4BDB-AB35-0C496299D1E7}"/>
              </a:ext>
            </a:extLst>
          </p:cNvPr>
          <p:cNvSpPr txBox="1"/>
          <p:nvPr/>
        </p:nvSpPr>
        <p:spPr>
          <a:xfrm>
            <a:off x="1866507" y="763571"/>
            <a:ext cx="6212264" cy="735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57B1B6A-38B9-4FDA-BE32-294762AA09D4}"/>
              </a:ext>
            </a:extLst>
          </p:cNvPr>
          <p:cNvSpPr txBox="1"/>
          <p:nvPr/>
        </p:nvSpPr>
        <p:spPr>
          <a:xfrm>
            <a:off x="895546" y="652038"/>
            <a:ext cx="8530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Georgia’s Equity Journey</a:t>
            </a:r>
            <a:b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“Dipping Our Toe Into the Pool”</a:t>
            </a:r>
          </a:p>
        </p:txBody>
      </p:sp>
    </p:spTree>
    <p:extLst>
      <p:ext uri="{BB962C8B-B14F-4D97-AF65-F5344CB8AC3E}">
        <p14:creationId xmlns:p14="http://schemas.microsoft.com/office/powerpoint/2010/main" val="146224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C0FF8E-1C7C-4A8F-9725-CC492F41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11" y="395111"/>
            <a:ext cx="8596668" cy="1320800"/>
          </a:xfrm>
        </p:spPr>
        <p:txBody>
          <a:bodyPr/>
          <a:lstStyle/>
          <a:p>
            <a:pPr algn="ctr"/>
            <a:r>
              <a:rPr lang="en-US" b="1" dirty="0"/>
              <a:t>Georgia’s Equity Journey</a:t>
            </a:r>
            <a:br>
              <a:rPr lang="en-US" b="1" dirty="0"/>
            </a:br>
            <a:r>
              <a:rPr lang="en-US" b="1" dirty="0"/>
              <a:t>“Jumping into the Pool”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3C8486-4E5D-4E13-B3B9-FEB086A10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6" y="2160589"/>
            <a:ext cx="9956800" cy="4400467"/>
          </a:xfrm>
        </p:spPr>
        <p:txBody>
          <a:bodyPr>
            <a:noAutofit/>
          </a:bodyPr>
          <a:lstStyle/>
          <a:p>
            <a:r>
              <a:rPr lang="en-US" sz="2400" b="1" dirty="0"/>
              <a:t>Where we are:  July 2015 – present</a:t>
            </a:r>
          </a:p>
          <a:p>
            <a:pPr lvl="1"/>
            <a:r>
              <a:rPr lang="en-US" sz="2000" b="1" dirty="0"/>
              <a:t>New Executive Director and leadership staff make this a top priority for our </a:t>
            </a:r>
            <a:r>
              <a:rPr lang="en-US" sz="2000" b="1" dirty="0" smtClean="0"/>
              <a:t>Association.</a:t>
            </a:r>
            <a:endParaRPr lang="en-US" sz="2000" b="1" dirty="0"/>
          </a:p>
          <a:p>
            <a:pPr lvl="1"/>
            <a:r>
              <a:rPr lang="en-US" sz="2000" b="1" dirty="0"/>
              <a:t>Support sought and received from our Association Board of </a:t>
            </a:r>
            <a:r>
              <a:rPr lang="en-US" sz="2000" b="1" dirty="0" smtClean="0"/>
              <a:t>Directors.</a:t>
            </a:r>
            <a:endParaRPr lang="en-US" sz="2000" b="1" dirty="0"/>
          </a:p>
          <a:p>
            <a:pPr lvl="1"/>
            <a:r>
              <a:rPr lang="en-US" sz="2000" b="1" dirty="0"/>
              <a:t>Leading this effort vs. encouraging districts to do </a:t>
            </a:r>
            <a:r>
              <a:rPr lang="en-US" sz="2000" b="1" dirty="0" smtClean="0"/>
              <a:t>more.</a:t>
            </a:r>
            <a:endParaRPr lang="en-US" sz="2000" b="1" dirty="0"/>
          </a:p>
          <a:p>
            <a:pPr lvl="1"/>
            <a:r>
              <a:rPr lang="en-US" sz="2000" b="1" dirty="0"/>
              <a:t>Budgets reflect this focus based on resource </a:t>
            </a:r>
            <a:r>
              <a:rPr lang="en-US" sz="2000" b="1" dirty="0" smtClean="0"/>
              <a:t>allocation.</a:t>
            </a:r>
            <a:endParaRPr lang="en-US" sz="2000" b="1" dirty="0"/>
          </a:p>
          <a:p>
            <a:pPr lvl="1"/>
            <a:r>
              <a:rPr lang="en-US" sz="2000" b="1" dirty="0"/>
              <a:t>Association staff expected to align their programs and resources toward this </a:t>
            </a:r>
            <a:r>
              <a:rPr lang="en-US" sz="2000" b="1" dirty="0" smtClean="0"/>
              <a:t>effort.</a:t>
            </a:r>
            <a:endParaRPr lang="en-US" sz="2000" b="1" dirty="0"/>
          </a:p>
          <a:p>
            <a:pPr lvl="1"/>
            <a:r>
              <a:rPr lang="en-US" sz="2000" b="1" dirty="0"/>
              <a:t>All training staff expected to raise their expertise in this area (exposure to national and state experts and best practices</a:t>
            </a:r>
            <a:r>
              <a:rPr lang="en-US" sz="2000" b="1" dirty="0" smtClean="0"/>
              <a:t>).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641061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473</TotalTime>
  <Words>1307</Words>
  <Application>Microsoft Office PowerPoint</Application>
  <PresentationFormat>Widescreen</PresentationFormat>
  <Paragraphs>162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Wingdings 3</vt:lpstr>
      <vt:lpstr>Facet</vt:lpstr>
      <vt:lpstr>So You Want to Engage in Equity Work... </vt:lpstr>
      <vt:lpstr>Agenda</vt:lpstr>
      <vt:lpstr>NORMS for EQUITY DISCUSSIONS (Adapted from Glenn Singleton’s Courageous Conversations about Race)</vt:lpstr>
      <vt:lpstr>What is Equity?</vt:lpstr>
      <vt:lpstr>Equality vs. Equity (Graphic by Robert Wood Johnson Foundation)</vt:lpstr>
      <vt:lpstr>Arizona’s Equity Journey</vt:lpstr>
      <vt:lpstr>Arizona’s Equity Journey</vt:lpstr>
      <vt:lpstr>PowerPoint Presentation</vt:lpstr>
      <vt:lpstr>Georgia’s Equity Journey “Jumping into the Pool”</vt:lpstr>
      <vt:lpstr>Georgia’s Equity Journey “Diving Deeper into the Pool”</vt:lpstr>
      <vt:lpstr>Georgia’s Equity Journey </vt:lpstr>
      <vt:lpstr>Washington’s Equity Journey</vt:lpstr>
      <vt:lpstr>Washington’s Equity Journey</vt:lpstr>
      <vt:lpstr>Self- Reflection</vt:lpstr>
      <vt:lpstr>PowerPoint Presentation</vt:lpstr>
      <vt:lpstr>We can do this!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You Want to Engage in Equity Work...</dc:title>
  <dc:creator>Mary Fertakis</dc:creator>
  <cp:lastModifiedBy>Mary Fertakis</cp:lastModifiedBy>
  <cp:revision>36</cp:revision>
  <cp:lastPrinted>2018-06-13T15:34:35Z</cp:lastPrinted>
  <dcterms:created xsi:type="dcterms:W3CDTF">2018-05-27T21:32:03Z</dcterms:created>
  <dcterms:modified xsi:type="dcterms:W3CDTF">2018-06-15T18:03:35Z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65AB9B24-34A8-4C3B-8EB3-A80406AA0311</vt:lpwstr>
  </property>
  <property fmtid="{D5CDD505-2E9C-101B-9397-08002B2CF9AE}" pid="3" name="ArticulatePath">
    <vt:lpwstr>Trainers Conference 2018 - AZ GA and WA Equity Journey</vt:lpwstr>
  </property>
</Properties>
</file>