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0" r:id="rId5"/>
    <p:sldId id="264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61" r:id="rId14"/>
    <p:sldId id="267" r:id="rId15"/>
    <p:sldId id="276" r:id="rId16"/>
    <p:sldId id="262" r:id="rId17"/>
    <p:sldId id="278" r:id="rId18"/>
    <p:sldId id="279" r:id="rId19"/>
    <p:sldId id="263" r:id="rId20"/>
    <p:sldId id="268" r:id="rId21"/>
    <p:sldId id="269" r:id="rId22"/>
    <p:sldId id="277" r:id="rId23"/>
    <p:sldId id="265" r:id="rId24"/>
    <p:sldId id="266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5828B-3B21-4613-AFC4-5F7E91FD85B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7C016-F427-4027-BEBA-DFD6CA69B9B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Color-Blind</a:t>
          </a:r>
          <a:endParaRPr lang="en-US" b="1" dirty="0"/>
        </a:p>
      </dgm:t>
    </dgm:pt>
    <dgm:pt modelId="{D0DC1F14-D220-4253-A158-D9F204101A83}" type="parTrans" cxnId="{58616005-D51D-4D8B-A823-596B2FD56882}">
      <dgm:prSet/>
      <dgm:spPr/>
      <dgm:t>
        <a:bodyPr/>
        <a:lstStyle/>
        <a:p>
          <a:endParaRPr lang="en-US"/>
        </a:p>
      </dgm:t>
    </dgm:pt>
    <dgm:pt modelId="{1D43EF79-4259-4857-8D1C-017AAA7B80FA}" type="sibTrans" cxnId="{58616005-D51D-4D8B-A823-596B2FD56882}">
      <dgm:prSet/>
      <dgm:spPr/>
      <dgm:t>
        <a:bodyPr/>
        <a:lstStyle/>
        <a:p>
          <a:endParaRPr lang="en-US"/>
        </a:p>
      </dgm:t>
    </dgm:pt>
    <dgm:pt modelId="{6F8E3AC3-DCAC-4327-9D97-1DC8562477F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u="none" dirty="0" smtClean="0"/>
            <a:t>Diversity-Only</a:t>
          </a:r>
          <a:endParaRPr lang="en-US" b="1" u="none" dirty="0"/>
        </a:p>
      </dgm:t>
    </dgm:pt>
    <dgm:pt modelId="{1A4C8DF8-02E7-4196-92CF-2EFCE00D1A2D}" type="parTrans" cxnId="{C30F15F1-7A38-4D76-8A72-4AB27B063DFF}">
      <dgm:prSet/>
      <dgm:spPr/>
      <dgm:t>
        <a:bodyPr/>
        <a:lstStyle/>
        <a:p>
          <a:endParaRPr lang="en-US"/>
        </a:p>
      </dgm:t>
    </dgm:pt>
    <dgm:pt modelId="{4DAA1EEF-806E-485B-B940-20C2F1F3A356}" type="sibTrans" cxnId="{C30F15F1-7A38-4D76-8A72-4AB27B063DFF}">
      <dgm:prSet/>
      <dgm:spPr/>
      <dgm:t>
        <a:bodyPr/>
        <a:lstStyle/>
        <a:p>
          <a:endParaRPr lang="en-US"/>
        </a:p>
      </dgm:t>
    </dgm:pt>
    <dgm:pt modelId="{4569C684-83C8-416D-9089-5EA2B639A04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Race-Tentative</a:t>
          </a:r>
          <a:endParaRPr lang="en-US" b="1" dirty="0"/>
        </a:p>
      </dgm:t>
    </dgm:pt>
    <dgm:pt modelId="{EE74C700-4BB0-4795-A62E-1253C1BF5B45}" type="parTrans" cxnId="{DE57366C-D610-493F-9799-4033001D5B7D}">
      <dgm:prSet/>
      <dgm:spPr/>
      <dgm:t>
        <a:bodyPr/>
        <a:lstStyle/>
        <a:p>
          <a:endParaRPr lang="en-US"/>
        </a:p>
      </dgm:t>
    </dgm:pt>
    <dgm:pt modelId="{852C53E5-4CD7-4F8F-863C-743C4616CFEF}" type="sibTrans" cxnId="{DE57366C-D610-493F-9799-4033001D5B7D}">
      <dgm:prSet/>
      <dgm:spPr/>
      <dgm:t>
        <a:bodyPr/>
        <a:lstStyle/>
        <a:p>
          <a:endParaRPr lang="en-US"/>
        </a:p>
      </dgm:t>
    </dgm:pt>
    <dgm:pt modelId="{3A75C187-26F7-4F25-BBAB-50867CD10AA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Equity-Focused</a:t>
          </a:r>
          <a:endParaRPr lang="en-US" b="1" dirty="0"/>
        </a:p>
      </dgm:t>
    </dgm:pt>
    <dgm:pt modelId="{908FB749-0A39-4A00-8D1C-FBAAEBC5C5F7}" type="parTrans" cxnId="{47AA16FB-5FEA-40F9-82DF-A36DFB7B7E66}">
      <dgm:prSet/>
      <dgm:spPr/>
      <dgm:t>
        <a:bodyPr/>
        <a:lstStyle/>
        <a:p>
          <a:endParaRPr lang="en-US"/>
        </a:p>
      </dgm:t>
    </dgm:pt>
    <dgm:pt modelId="{D7DB301E-5977-4DAC-8366-06BAF43C9223}" type="sibTrans" cxnId="{47AA16FB-5FEA-40F9-82DF-A36DFB7B7E66}">
      <dgm:prSet/>
      <dgm:spPr/>
      <dgm:t>
        <a:bodyPr/>
        <a:lstStyle/>
        <a:p>
          <a:endParaRPr lang="en-US"/>
        </a:p>
      </dgm:t>
    </dgm:pt>
    <dgm:pt modelId="{294AD709-B78B-42C3-97FB-7951B2246849}" type="pres">
      <dgm:prSet presAssocID="{A935828B-3B21-4613-AFC4-5F7E91FD8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4440D7-E06B-4F06-9D34-F288C2D7BB7A}" type="pres">
      <dgm:prSet presAssocID="{7AA7C016-F427-4027-BEBA-DFD6CA69B9B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19FB2-FCF3-4EFC-8C99-12033BD71B30}" type="pres">
      <dgm:prSet presAssocID="{1D43EF79-4259-4857-8D1C-017AAA7B80FA}" presName="parTxOnlySpace" presStyleCnt="0"/>
      <dgm:spPr/>
    </dgm:pt>
    <dgm:pt modelId="{8E64149A-758B-4EDB-9E1F-F12ADD38C5D2}" type="pres">
      <dgm:prSet presAssocID="{6F8E3AC3-DCAC-4327-9D97-1DC8562477F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6342A-CABD-4611-81CA-EAF0170C2AFA}" type="pres">
      <dgm:prSet presAssocID="{4DAA1EEF-806E-485B-B940-20C2F1F3A356}" presName="parTxOnlySpace" presStyleCnt="0"/>
      <dgm:spPr/>
    </dgm:pt>
    <dgm:pt modelId="{A5A29A0F-72C9-49F6-A38E-CCC556B7F153}" type="pres">
      <dgm:prSet presAssocID="{4569C684-83C8-416D-9089-5EA2B639A04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F61A8-A6C1-4D25-AF00-FC86E3692488}" type="pres">
      <dgm:prSet presAssocID="{852C53E5-4CD7-4F8F-863C-743C4616CFEF}" presName="parTxOnlySpace" presStyleCnt="0"/>
      <dgm:spPr/>
    </dgm:pt>
    <dgm:pt modelId="{4A639C8E-3E1D-44BD-998A-34BEA01CE9BC}" type="pres">
      <dgm:prSet presAssocID="{3A75C187-26F7-4F25-BBAB-50867CD10AA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D1F5E-ABAB-46FF-B263-130D6684B135}" type="presOf" srcId="{A935828B-3B21-4613-AFC4-5F7E91FD85B5}" destId="{294AD709-B78B-42C3-97FB-7951B2246849}" srcOrd="0" destOrd="0" presId="urn:microsoft.com/office/officeart/2005/8/layout/chevron1"/>
    <dgm:cxn modelId="{4DA164B9-8F2C-4A8A-AFFB-67A0A7DB517D}" type="presOf" srcId="{3A75C187-26F7-4F25-BBAB-50867CD10AA1}" destId="{4A639C8E-3E1D-44BD-998A-34BEA01CE9BC}" srcOrd="0" destOrd="0" presId="urn:microsoft.com/office/officeart/2005/8/layout/chevron1"/>
    <dgm:cxn modelId="{58616005-D51D-4D8B-A823-596B2FD56882}" srcId="{A935828B-3B21-4613-AFC4-5F7E91FD85B5}" destId="{7AA7C016-F427-4027-BEBA-DFD6CA69B9BA}" srcOrd="0" destOrd="0" parTransId="{D0DC1F14-D220-4253-A158-D9F204101A83}" sibTransId="{1D43EF79-4259-4857-8D1C-017AAA7B80FA}"/>
    <dgm:cxn modelId="{1EBFB8A2-BD25-4F2F-B8F8-A61A1707790D}" type="presOf" srcId="{6F8E3AC3-DCAC-4327-9D97-1DC8562477F7}" destId="{8E64149A-758B-4EDB-9E1F-F12ADD38C5D2}" srcOrd="0" destOrd="0" presId="urn:microsoft.com/office/officeart/2005/8/layout/chevron1"/>
    <dgm:cxn modelId="{47AA16FB-5FEA-40F9-82DF-A36DFB7B7E66}" srcId="{A935828B-3B21-4613-AFC4-5F7E91FD85B5}" destId="{3A75C187-26F7-4F25-BBAB-50867CD10AA1}" srcOrd="3" destOrd="0" parTransId="{908FB749-0A39-4A00-8D1C-FBAAEBC5C5F7}" sibTransId="{D7DB301E-5977-4DAC-8366-06BAF43C9223}"/>
    <dgm:cxn modelId="{82677E08-8C0E-4B53-BAF3-87F91EFEFD0A}" type="presOf" srcId="{4569C684-83C8-416D-9089-5EA2B639A04A}" destId="{A5A29A0F-72C9-49F6-A38E-CCC556B7F153}" srcOrd="0" destOrd="0" presId="urn:microsoft.com/office/officeart/2005/8/layout/chevron1"/>
    <dgm:cxn modelId="{C30F15F1-7A38-4D76-8A72-4AB27B063DFF}" srcId="{A935828B-3B21-4613-AFC4-5F7E91FD85B5}" destId="{6F8E3AC3-DCAC-4327-9D97-1DC8562477F7}" srcOrd="1" destOrd="0" parTransId="{1A4C8DF8-02E7-4196-92CF-2EFCE00D1A2D}" sibTransId="{4DAA1EEF-806E-485B-B940-20C2F1F3A356}"/>
    <dgm:cxn modelId="{DE57366C-D610-493F-9799-4033001D5B7D}" srcId="{A935828B-3B21-4613-AFC4-5F7E91FD85B5}" destId="{4569C684-83C8-416D-9089-5EA2B639A04A}" srcOrd="2" destOrd="0" parTransId="{EE74C700-4BB0-4795-A62E-1253C1BF5B45}" sibTransId="{852C53E5-4CD7-4F8F-863C-743C4616CFEF}"/>
    <dgm:cxn modelId="{38E92FCD-8E97-4A23-83BD-2A4946BCEC68}" type="presOf" srcId="{7AA7C016-F427-4027-BEBA-DFD6CA69B9BA}" destId="{A14440D7-E06B-4F06-9D34-F288C2D7BB7A}" srcOrd="0" destOrd="0" presId="urn:microsoft.com/office/officeart/2005/8/layout/chevron1"/>
    <dgm:cxn modelId="{1F1F65F2-B21A-47DA-B0F7-3A274560CC91}" type="presParOf" srcId="{294AD709-B78B-42C3-97FB-7951B2246849}" destId="{A14440D7-E06B-4F06-9D34-F288C2D7BB7A}" srcOrd="0" destOrd="0" presId="urn:microsoft.com/office/officeart/2005/8/layout/chevron1"/>
    <dgm:cxn modelId="{804C8CFF-9EE8-4A0C-B423-B705843668F2}" type="presParOf" srcId="{294AD709-B78B-42C3-97FB-7951B2246849}" destId="{8B019FB2-FCF3-4EFC-8C99-12033BD71B30}" srcOrd="1" destOrd="0" presId="urn:microsoft.com/office/officeart/2005/8/layout/chevron1"/>
    <dgm:cxn modelId="{0078F149-28DE-4F2F-9913-1D70461B38B1}" type="presParOf" srcId="{294AD709-B78B-42C3-97FB-7951B2246849}" destId="{8E64149A-758B-4EDB-9E1F-F12ADD38C5D2}" srcOrd="2" destOrd="0" presId="urn:microsoft.com/office/officeart/2005/8/layout/chevron1"/>
    <dgm:cxn modelId="{8BB8C584-85A6-445C-A5CE-87BD0C52004F}" type="presParOf" srcId="{294AD709-B78B-42C3-97FB-7951B2246849}" destId="{C016342A-CABD-4611-81CA-EAF0170C2AFA}" srcOrd="3" destOrd="0" presId="urn:microsoft.com/office/officeart/2005/8/layout/chevron1"/>
    <dgm:cxn modelId="{6BD330A0-C2C3-40B5-AC6E-F6212E75EC0E}" type="presParOf" srcId="{294AD709-B78B-42C3-97FB-7951B2246849}" destId="{A5A29A0F-72C9-49F6-A38E-CCC556B7F153}" srcOrd="4" destOrd="0" presId="urn:microsoft.com/office/officeart/2005/8/layout/chevron1"/>
    <dgm:cxn modelId="{D240F1F8-56D9-4DF4-B411-AB76A18F354B}" type="presParOf" srcId="{294AD709-B78B-42C3-97FB-7951B2246849}" destId="{AA1F61A8-A6C1-4D25-AF00-FC86E3692488}" srcOrd="5" destOrd="0" presId="urn:microsoft.com/office/officeart/2005/8/layout/chevron1"/>
    <dgm:cxn modelId="{8DAD693C-13F6-41C6-B024-E9571D54C461}" type="presParOf" srcId="{294AD709-B78B-42C3-97FB-7951B2246849}" destId="{4A639C8E-3E1D-44BD-998A-34BEA01CE9B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98E7A-14A7-4AA7-8381-D4D3C4BBC3C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5AFD7-2561-48A9-A23F-47545C5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3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6AC998-D838-48DB-996D-73292F9DAF6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9819BE-C408-4155-8604-B7922C843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2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5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4C78D-F20D-4CD7-9658-7B60BFE1B4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67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7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1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Intent</a:t>
            </a:r>
            <a:r>
              <a:rPr lang="en-US" baseline="0" dirty="0" smtClean="0"/>
              <a:t> vs. Impact norm: </a:t>
            </a:r>
            <a:r>
              <a:rPr lang="en-US" dirty="0" smtClean="0"/>
              <a:t>Refer to the Micro-Aggressions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4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9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2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819BE-C408-4155-8604-B7922C8433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95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3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996E-6E8D-4871-ADC8-948C430EAA1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7231-4633-4A72-8033-4D73B2079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16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0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A827AE-1338-4C36-B6E5-7F0EE757C268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573D64-D186-49D4-BDD3-FBECD3162C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57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2.png@01D26535.185BFF0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tl.net/files/PartI_CreatingAwareness_WhitePrivilegeUnpackingtheInvisibleKnapsack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7" y="587022"/>
            <a:ext cx="11183801" cy="382693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Addressing the Elephant(s)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in the Room: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6" y="4594578"/>
            <a:ext cx="11082201" cy="2156178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Effective Facilitation Strategies for Equity Conversations</a:t>
            </a:r>
          </a:p>
          <a:p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NSBA Trainer’s Conference, June 22, 2018</a:t>
            </a:r>
          </a:p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Presenters: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Verjeana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Jacobs, NSBA; Mary Fertakis, NSBA; Colleen Miller, WSSDA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9842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Racism</a:t>
            </a:r>
            <a:b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(Example: Criminal Justice System)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9" y="2456598"/>
            <a:ext cx="5566333" cy="426720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stops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more for Blacks than Whites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searches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3x more for Blacks/Hispanics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force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more likely to use on Blacks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Juvenile Arrests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more for Black youth 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Gay/Transgender Arrests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higher than their percentage of the population (60% are of color)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Arrests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Blacks/Whites use at the same rates, but Blacks are arrested 2x more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Marijuana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 are arrested 3.73x more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Pre-Trial Release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 more likely to be incarcerated while waiting for trial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2456598"/>
            <a:ext cx="6260782" cy="430814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Prosecution Charges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more mandatory minimum sentences for Blacks for the same crimes as Whites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Prison v. Community Service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more imprisoned if Black; Whites have higher community service rates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 of Sentence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 more likely to have longer sentences than Whites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 incarcerated 3x higher than Whites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w/out Parole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65% are Blacks - and for non-violent offences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Criminal Records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 with a record have a better chance of getting a job than a Black w/out a record.</a:t>
            </a:r>
          </a:p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 13 Blacks can’t vote vs. 1 in 56 non-Black voters due to felony disenfranchisement.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1511"/>
            <a:ext cx="9906000" cy="67733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Racism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5" y="2325197"/>
            <a:ext cx="3093720" cy="34600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48" y="1918595"/>
            <a:ext cx="3429000" cy="444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1" y="2325197"/>
            <a:ext cx="4266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first got here a White parent told me, ‘We run this school. You’re just a caretaker, and don’t ever forget it.’ "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48637"/>
            <a:ext cx="3580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of different races inhabit separate worlds. The school’s advanced-track classes are mostly white, as is its well-heeled parent fundraising group, and its annual crop of National Merit Scholars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" y="6035559"/>
            <a:ext cx="6322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area students call the “black balcony.” </a:t>
            </a:r>
          </a:p>
          <a:p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school’s “white hallway” stretches one floor above.”</a:t>
            </a:r>
          </a:p>
        </p:txBody>
      </p:sp>
    </p:spTree>
    <p:extLst>
      <p:ext uri="{BB962C8B-B14F-4D97-AF65-F5344CB8AC3E}">
        <p14:creationId xmlns:p14="http://schemas.microsoft.com/office/powerpoint/2010/main" val="30973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02" y="349955"/>
            <a:ext cx="9892758" cy="10724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Racism</a:t>
            </a:r>
            <a:b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13</a:t>
            </a:r>
            <a:r>
              <a:rPr lang="en-US" sz="2800" b="1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Amendment)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51378"/>
            <a:ext cx="12023761" cy="51521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“Neither slavery nor involuntary servitude, </a:t>
            </a:r>
            <a:r>
              <a:rPr lang="en-US" sz="2000" b="1" i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 as a punishment for crime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whereof the party shall have been duly convicted, shall exist within the United States, or any place subject to their jurisdiction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Slavery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mentioned in the Constitution prior to the 13</a:t>
            </a:r>
            <a:r>
              <a:rPr lang="en-US" sz="2000" b="1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Amendment – it’s inclusion provides legal justification for its practice (as a means of punishment). </a:t>
            </a:r>
            <a:endParaRPr lang="en-US" sz="2000" b="1" dirty="0" smtClean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slavery legal in prisons. Led to local governments developing convict leasing programs that generated revenue and increased the profit margins for businesses using convict labor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Incentivized arresting Black and Brown people for an almost-free labor source and increased the growth of the prison industrial complex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(Black Codes -&gt; Vagrancy Laws -&gt; Convict Leasing -&gt; Chain Gangs -&gt; Low Wage Prison Labor)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private prison industry grosses billions of dollars p/yr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(Full facilities = maximum profits)</a:t>
            </a:r>
          </a:p>
          <a:p>
            <a:pPr marL="0" indent="0">
              <a:buNone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States currently has more incarcerated people than any other country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0123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85216"/>
            <a:ext cx="11334044" cy="149961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Confronting our biases – personal work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6794" y="1818516"/>
            <a:ext cx="5895962" cy="52957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For White People: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6794" y="2348089"/>
            <a:ext cx="5895962" cy="434622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Do not expect POC to “teach” you about bias, racism, etc. – Google/research it yourself.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Read; Reflect; Discuss; Caucus.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Take the IAT (Implicit Bias Test) on-line.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Allow yourself to experience the Stages of Grief.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Put yourself in situations where you are the   minority and just listen.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Approach this work from a place of humility. Accept that this is a life-long process and will take on-going, personal commitment to un-learn what has been deeply programmed inside of you.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536266" y="1818516"/>
            <a:ext cx="5283199" cy="529573"/>
          </a:xfrm>
        </p:spPr>
        <p:txBody>
          <a:bodyPr/>
          <a:lstStyle/>
          <a:p>
            <a:pPr algn="ctr"/>
            <a:r>
              <a:rPr lang="en-US" sz="2800" b="1" dirty="0" smtClean="0"/>
              <a:t>For People of Color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36267" y="2348089"/>
            <a:ext cx="5283199" cy="4346222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Randomly </a:t>
            </a:r>
            <a:r>
              <a:rPr lang="en-US" b="1" dirty="0">
                <a:solidFill>
                  <a:schemeClr val="tx2"/>
                </a:solidFill>
              </a:rPr>
              <a:t>read an article current or historical about a group different than </a:t>
            </a:r>
            <a:r>
              <a:rPr lang="en-US" b="1" dirty="0" smtClean="0">
                <a:solidFill>
                  <a:schemeClr val="tx2"/>
                </a:solidFill>
              </a:rPr>
              <a:t>yourself.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Go </a:t>
            </a:r>
            <a:r>
              <a:rPr lang="en-US" b="1" dirty="0">
                <a:solidFill>
                  <a:schemeClr val="tx2"/>
                </a:solidFill>
              </a:rPr>
              <a:t>to an event sponsored by or hosted by a group different than yourself (</a:t>
            </a:r>
            <a:r>
              <a:rPr lang="en-US" b="1" dirty="0" err="1">
                <a:solidFill>
                  <a:schemeClr val="tx2"/>
                </a:solidFill>
              </a:rPr>
              <a:t>ie</a:t>
            </a:r>
            <a:r>
              <a:rPr lang="en-US" b="1" dirty="0">
                <a:solidFill>
                  <a:schemeClr val="tx2"/>
                </a:solidFill>
              </a:rPr>
              <a:t>. Church, an HBCU) or museum or other cultural </a:t>
            </a:r>
            <a:r>
              <a:rPr lang="en-US" b="1" dirty="0" smtClean="0">
                <a:solidFill>
                  <a:schemeClr val="tx2"/>
                </a:solidFill>
              </a:rPr>
              <a:t>site.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Bolder </a:t>
            </a:r>
            <a:r>
              <a:rPr lang="en-US" b="1" dirty="0">
                <a:solidFill>
                  <a:schemeClr val="tx2"/>
                </a:solidFill>
              </a:rPr>
              <a:t>idea – convene a group of people to talk about race and poverty in a small </a:t>
            </a:r>
            <a:r>
              <a:rPr lang="en-US" b="1" dirty="0" smtClean="0">
                <a:solidFill>
                  <a:schemeClr val="tx2"/>
                </a:solidFill>
              </a:rPr>
              <a:t>setting.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Personal: “An </a:t>
            </a:r>
            <a:r>
              <a:rPr lang="en-US" b="1" dirty="0">
                <a:solidFill>
                  <a:schemeClr val="tx2"/>
                </a:solidFill>
              </a:rPr>
              <a:t>initially unconscious journey – the intersection/connectedness of career and personal experiences led to a conscious, purposeful and intentional </a:t>
            </a:r>
            <a:r>
              <a:rPr lang="en-US" b="1" dirty="0" smtClean="0">
                <a:solidFill>
                  <a:schemeClr val="tx2"/>
                </a:solidFill>
              </a:rPr>
              <a:t>commitment… Corrections</a:t>
            </a:r>
            <a:r>
              <a:rPr lang="en-US" b="1" dirty="0">
                <a:solidFill>
                  <a:schemeClr val="tx2"/>
                </a:solidFill>
              </a:rPr>
              <a:t>,   Law school,  University professor, School </a:t>
            </a:r>
            <a:r>
              <a:rPr lang="en-US" b="1" dirty="0" smtClean="0">
                <a:solidFill>
                  <a:schemeClr val="tx2"/>
                </a:solidFill>
              </a:rPr>
              <a:t>Board</a:t>
            </a:r>
            <a:r>
              <a:rPr lang="en-US" b="1" dirty="0">
                <a:solidFill>
                  <a:schemeClr val="tx2"/>
                </a:solidFill>
              </a:rPr>
              <a:t>, Parent</a:t>
            </a:r>
            <a:r>
              <a:rPr lang="en-US" b="1" dirty="0" smtClean="0">
                <a:solidFill>
                  <a:schemeClr val="tx2"/>
                </a:solidFill>
              </a:rPr>
              <a:t>…”</a:t>
            </a:r>
            <a:endParaRPr lang="en-US" b="1" dirty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d:image002.png@01D26535.185BFF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0"/>
            <a:ext cx="12147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5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57956"/>
            <a:ext cx="9720072" cy="75635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REFLECTION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are your thoughts about what you have heard so far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On a scale of 1-10, what is your confidence level with leading a race and equity discussion? 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What personal work do you need to do and/or what professional development would be helpful to increase your confidence level?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5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955"/>
            <a:ext cx="10872787" cy="75635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Strategies for effective conversations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2144889"/>
            <a:ext cx="11726334" cy="455958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Frame the Conversation in the context of the Norms.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Conduct an icebreaker that creates an empathetic environment (i.e. </a:t>
            </a:r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Standing in Another’s Shoes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Ideally, have both a Person of Color and a White person as co-facilitators.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Short agenda with most of the time allocated for discussion. Meet monthly for at least 2 hrs.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Ensure that a common definition of Equity/Racial Equity is in place.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Ensure that there is a common understanding of the terminology being used.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Provide an opportunity for Caucusing with your racial affinity group (structured &amp; facilitated).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Provide time for personal, small group and whole group reflection.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922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641"/>
            <a:ext cx="10872787" cy="1499616"/>
          </a:xfrm>
        </p:spPr>
        <p:txBody>
          <a:bodyPr/>
          <a:lstStyle/>
          <a:p>
            <a:pPr algn="ctr"/>
            <a:r>
              <a:rPr lang="en-US" b="1" dirty="0"/>
              <a:t>Strategies for effective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6" y="2286000"/>
            <a:ext cx="10837333" cy="43405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The basics - hone the art/skill of listening.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Be intentional, purposeful – ask yourself - what is the desired outcome of the conversation?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Be open- assume nothing about another person’s beliefs or understanding.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Be aware – cognizant of your fears as well as the person(s) engaged in the conversation.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Acknowledge/realize discomfort…hang in there because this is where learning, change, and impact can happen.  Tie a knot and hang 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Be self-reflective – actions, motives, and influence.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3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Responding to pushback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11" y="2286000"/>
            <a:ext cx="10498668" cy="4023360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Understand that one’s lived experience shapes their thinking</a:t>
            </a:r>
            <a:r>
              <a:rPr lang="en-US" sz="2800" b="1" dirty="0" smtClean="0">
                <a:solidFill>
                  <a:schemeClr val="tx2"/>
                </a:solidFill>
              </a:rPr>
              <a:t>…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Listen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</a:rPr>
              <a:t> Seek </a:t>
            </a:r>
            <a:r>
              <a:rPr lang="en-US" sz="2400" b="1" dirty="0">
                <a:solidFill>
                  <a:schemeClr val="tx2"/>
                </a:solidFill>
              </a:rPr>
              <a:t>areas of common ground, find comfort zones, use analogies; state facts, ask 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</a:rPr>
              <a:t> Acknowledge </a:t>
            </a:r>
            <a:r>
              <a:rPr lang="en-US" sz="2400" b="1" dirty="0">
                <a:solidFill>
                  <a:schemeClr val="tx2"/>
                </a:solidFill>
              </a:rPr>
              <a:t>discomfort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</a:rPr>
              <a:t> Assess </a:t>
            </a:r>
            <a:r>
              <a:rPr lang="en-US" sz="2400" b="1" dirty="0">
                <a:solidFill>
                  <a:schemeClr val="tx2"/>
                </a:solidFill>
              </a:rPr>
              <a:t>temperature, bite size as necessary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</a:rPr>
              <a:t> Know </a:t>
            </a:r>
            <a:r>
              <a:rPr lang="en-US" sz="2400" b="1" dirty="0">
                <a:solidFill>
                  <a:schemeClr val="tx2"/>
                </a:solidFill>
              </a:rPr>
              <a:t>when to </a:t>
            </a:r>
            <a:r>
              <a:rPr lang="en-US" sz="2400" b="1" i="1" dirty="0">
                <a:solidFill>
                  <a:schemeClr val="tx2"/>
                </a:solidFill>
              </a:rPr>
              <a:t>keep it moving…</a:t>
            </a:r>
            <a:r>
              <a:rPr lang="en-US" sz="2400" b="1" dirty="0">
                <a:solidFill>
                  <a:schemeClr val="tx2"/>
                </a:solidFill>
              </a:rPr>
              <a:t>next…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261" y="745066"/>
            <a:ext cx="9720072" cy="9369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Responding to pushback</a:t>
            </a:r>
            <a:b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(From </a:t>
            </a:r>
            <a:r>
              <a:rPr lang="en-US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diversity equity &amp; inclusion 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by caprice Hollins &amp;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ilsa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govan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8" y="2314222"/>
            <a:ext cx="11638844" cy="43010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Pause the Conversation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Acknowledge Comments as Micro-Aggressions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Comment on the Reaction that Occurred in the Room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Set the Stage to Decrease Defensiveness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Remind Participants that we are Here to Learn from Each Other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Tie the Conversation/Experience to the Norms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Allow Participants to Tell Their Stories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Expect and Accept Non-Closure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7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Agenda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2" y="2325511"/>
            <a:ext cx="11063110" cy="43913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Speaker Introductions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2. Norms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for Racial Equity Conversations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3. Definitions/Terminology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4. Confronting Our Biases – Personal Work Before Working with Others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5. Strategies for Effective Equity Conversations/Presentations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6. Responding to Pushback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6. Q &amp; 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4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96774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Resources - Foundational: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78182"/>
            <a:ext cx="12114213" cy="45512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Courageous Conversations About Race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(Glenn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Singleton)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Blindspot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: Hidden Biases of Good People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24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Mahzarin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Banaji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&amp; Anthony Greenwald)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Whistling Vivaldi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(Claude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Steele)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What Does it Mean to be White?: Developing White Racial Literacy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(Robin </a:t>
            </a:r>
            <a:r>
              <a:rPr lang="en-US" sz="24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DiAngelo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Critical 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Race Theory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(Richard Delgado &amp; Jean </a:t>
            </a:r>
            <a:r>
              <a:rPr lang="en-US" sz="24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Stefancic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Race 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Matters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(Cornel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West)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Dear White America: Letter to a New Minority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(Tim Wise)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Despite 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the Best Intentions: How Racial Inequality Thrives in Good Schools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(A. Lewis &amp; J. Diamond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Why are all the Black Kids Sitting Together in the Cafeteria?” </a:t>
            </a: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(Beverly Daniel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Tatum)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White </a:t>
            </a:r>
            <a:r>
              <a:rPr lang="en-US" sz="24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Privilege: Unpacking the Invisible Knapsack 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(Peggy </a:t>
            </a:r>
            <a:r>
              <a:rPr lang="en-US" sz="24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McKintosh</a:t>
            </a:r>
            <a:r>
              <a:rPr lang="en-US" sz="24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US" sz="2400" b="1" i="1" dirty="0" smtClean="0">
                <a:latin typeface="Calibri" panose="020F0502020204030204" pitchFamily="34" charset="0"/>
              </a:rPr>
              <a:t> </a:t>
            </a:r>
            <a:r>
              <a:rPr lang="en-US" sz="2400" b="1" u="sng" dirty="0" smtClean="0">
                <a:solidFill>
                  <a:schemeClr val="accent2"/>
                </a:solidFill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400" b="1" u="sng" dirty="0">
                <a:solidFill>
                  <a:schemeClr val="accent2"/>
                </a:solidFill>
                <a:latin typeface="Calibri" panose="020F0502020204030204" pitchFamily="34" charset="0"/>
                <a:hlinkClick r:id="rId3"/>
              </a:rPr>
              <a:t>://www.cirtl.net/files/PartI_CreatingAwareness_WhitePrivilegeUnpackingtheInvisibleKnapsack.pdf</a:t>
            </a:r>
            <a:endParaRPr lang="en-US" sz="2400" b="1" u="sng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n-US" sz="2400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Resources - Challenging: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1925782"/>
            <a:ext cx="12188825" cy="4932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The New Jim Crow: Mass Incarceration in the Age of Colorblindness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(Michelle Alexander)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Buried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Bitter Waters: The Hidden History of Racial Cleansing in America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(Elliot </a:t>
            </a:r>
            <a:r>
              <a:rPr lang="en-US" sz="2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Jaspin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Lies My Teacher Told Me: Everything your American History Textbook Got Wrong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(James W. </a:t>
            </a:r>
            <a:r>
              <a:rPr lang="en-US" sz="20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Loewen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Sundown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Towns: A Hidden Dimension of American Racism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(James W. </a:t>
            </a:r>
            <a:r>
              <a:rPr lang="en-US" sz="2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Loewen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An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Indigenous Peoples’ History of the United States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(Roxanne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Dunbar-Ortiz)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History of White P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eople (Nell Irvin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Painter)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Black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Indians: A Hidden Heritage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(William Loren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Katz)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Just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Mercy: A Story of Justice and Redemption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(Bryan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Stevenson)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Tears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We Cannot Stop: A Sermon to White America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(Michael Eric </a:t>
            </a:r>
            <a:r>
              <a:rPr lang="en-US" sz="20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Dyson)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Racism </a:t>
            </a:r>
            <a:r>
              <a:rPr lang="en-US" sz="20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Without Racists: Color-Blind Racism and the Persistence of Racial Inequality in America </a:t>
            </a:r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(Eduardo Bonilla-Silva)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55594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b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For Us?</a:t>
            </a:r>
            <a:endParaRPr lang="en-US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7175" y="4470399"/>
            <a:ext cx="11301413" cy="173037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Equity Conversations are Never Done!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09600"/>
            <a:ext cx="10628136" cy="35593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173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514924"/>
            <a:ext cx="4809066" cy="120098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We can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this!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7334" y="1715911"/>
            <a:ext cx="4423304" cy="5142089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Thank you for attending this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session!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Verjeana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Jacobs: vjacobs@nsba.org</a:t>
            </a: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Mary Fertakis: mfertakisconsulting@gmail.com</a:t>
            </a: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Colleen Miller: c.miller@wssda.org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514924"/>
            <a:ext cx="3741871" cy="56309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382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85800"/>
            <a:ext cx="11401778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NORMS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for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EQUITY DISCUSSIONS</a:t>
            </a:r>
            <a:b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(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ADapted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from Glenn Singleton’s </a:t>
            </a:r>
            <a:r>
              <a:rPr lang="en-US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Courageous Conversations about Race)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133600"/>
            <a:ext cx="11574818" cy="4419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Speak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Your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Truth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Stay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Engaged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Expect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to Experience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Discomfort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Aware of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Intent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; Own Your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Impact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Accept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and Expect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Non-Closure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Maintain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 Learner Stance and Remain Open to New Thinking </a:t>
            </a:r>
          </a:p>
          <a:p>
            <a:pPr marL="0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45" y="585216"/>
            <a:ext cx="10261600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Learning Continuum for </a:t>
            </a:r>
            <a:b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Race-Focused Work</a:t>
            </a:r>
            <a:b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22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(Annie E. Casey Foundation – RESPECT Initiative)</a:t>
            </a:r>
            <a:endParaRPr lang="en-US" sz="22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8" y="2219282"/>
            <a:ext cx="11627895" cy="402336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31059441"/>
              </p:ext>
            </p:extLst>
          </p:nvPr>
        </p:nvGraphicFramePr>
        <p:xfrm>
          <a:off x="372533" y="2084833"/>
          <a:ext cx="11379540" cy="455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5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0" y="642938"/>
            <a:ext cx="11320639" cy="1300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Equality vs. Equity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(Graphic by Robert Wood Johnson Foundation)</a:t>
            </a:r>
            <a:endParaRPr lang="en-US" sz="20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1" y="2089151"/>
            <a:ext cx="10776832" cy="4358334"/>
          </a:xfrm>
        </p:spPr>
      </p:pic>
    </p:spTree>
    <p:extLst>
      <p:ext uri="{BB962C8B-B14F-4D97-AF65-F5344CB8AC3E}">
        <p14:creationId xmlns:p14="http://schemas.microsoft.com/office/powerpoint/2010/main" val="19972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585216"/>
            <a:ext cx="11001375" cy="149961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Important terms in race &amp; Equity Work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5937" y="2286000"/>
            <a:ext cx="399306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Racism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Prejudice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Implicit Bias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Stereotype Threat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Institutional Racism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Structural Racism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Internalized Racism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Privilege/White Privilege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White Fragility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Micro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Macro-Aggressions     (Interpersonal Racism)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Internalized Racial Superiority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Internalized Racial Oppression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White Dominant Culture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White Supremacist Culture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5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242" y="969264"/>
            <a:ext cx="10121359" cy="70408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42" y="1941689"/>
            <a:ext cx="4457859" cy="4267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11949" y="2024239"/>
            <a:ext cx="4357652" cy="41021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 is NOT biological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 is a social-political construction that creates a “hierarchy” of what is desirable (beauty, mannerisms, language, culture, etc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  <a:p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intent is to concentrate power and legitimize dominance over people of color.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Internalized Racism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4461" y="2084832"/>
            <a:ext cx="6705599" cy="42545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Drs. Kenneth &amp; Mamie Clark developed The Doll Test, which showed the negative, psychological effects of racism on children 3-7 years old.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Consistently, Black children chose the White doll as their preferred one and assigned positive characteristics to it rather than the Black doll.</a:t>
            </a:r>
          </a:p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research was part of the testimony during the </a:t>
            </a:r>
            <a:r>
              <a:rPr lang="en-US" sz="2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Brown v. Board of Education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and was cited in the Court’s written decision as to why the “separate but equal” policy was damaging to children. 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1289" y="2254209"/>
            <a:ext cx="4232892" cy="3894139"/>
          </a:xfrm>
        </p:spPr>
      </p:pic>
    </p:spTree>
    <p:extLst>
      <p:ext uri="{BB962C8B-B14F-4D97-AF65-F5344CB8AC3E}">
        <p14:creationId xmlns:p14="http://schemas.microsoft.com/office/powerpoint/2010/main" val="23231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033" y="838201"/>
            <a:ext cx="10363200" cy="9948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Interpersonal </a:t>
            </a:r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Racism</a:t>
            </a:r>
            <a:b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(micro-aggressions)</a:t>
            </a:r>
            <a:endParaRPr lang="en-US" sz="31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76200" y="1818249"/>
            <a:ext cx="12114212" cy="49487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“So like – what are you?”                       “Courtney, I never see		“You don’t act like a normal Black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  you as a Black girl.”                                     person,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know.”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															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“Can you see as much		  	    “No…you’re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sound White?”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as White people…you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	         White.”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know, because of your						     				       eyes?”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 eyes?”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3" y="2670730"/>
            <a:ext cx="1368060" cy="205367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48" y="4522360"/>
            <a:ext cx="1416360" cy="2063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54" y="3044000"/>
            <a:ext cx="1452563" cy="2180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36" y="4870297"/>
            <a:ext cx="1448172" cy="19112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01" y="3044000"/>
            <a:ext cx="1484759" cy="22288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72" y="4549421"/>
            <a:ext cx="1402261" cy="21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522</TotalTime>
  <Words>1771</Words>
  <Application>Microsoft Office PowerPoint</Application>
  <PresentationFormat>Widescreen</PresentationFormat>
  <Paragraphs>226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Addressing the Elephant(s)  in the Room:</vt:lpstr>
      <vt:lpstr>Agenda</vt:lpstr>
      <vt:lpstr>NORMS for EQUITY DISCUSSIONS (ADapted from Glenn Singleton’s Courageous Conversations about Race)</vt:lpstr>
      <vt:lpstr>Learning Continuum for  Race-Focused Work (Annie E. Casey Foundation – RESPECT Initiative)</vt:lpstr>
      <vt:lpstr>Equality vs. Equity (Graphic by Robert Wood Johnson Foundation)</vt:lpstr>
      <vt:lpstr>Important terms in race &amp; Equity Work</vt:lpstr>
      <vt:lpstr>RACE</vt:lpstr>
      <vt:lpstr>Internalized Racism</vt:lpstr>
      <vt:lpstr>Interpersonal Racism (micro-aggressions)</vt:lpstr>
      <vt:lpstr>Racism (Example: Criminal Justice System)</vt:lpstr>
      <vt:lpstr>Structural Racism</vt:lpstr>
      <vt:lpstr>Institutional Racism (The 13th Amendment)</vt:lpstr>
      <vt:lpstr>Confronting our biases – personal work</vt:lpstr>
      <vt:lpstr>PowerPoint Presentation</vt:lpstr>
      <vt:lpstr>REFLECTION</vt:lpstr>
      <vt:lpstr>Strategies for effective conversations</vt:lpstr>
      <vt:lpstr>Strategies for effective conversations</vt:lpstr>
      <vt:lpstr>Responding to pushback</vt:lpstr>
      <vt:lpstr>Responding to pushback (From diversity equity &amp; inclusion by caprice Hollins &amp; ilsa govan)</vt:lpstr>
      <vt:lpstr>Resources - Foundational:</vt:lpstr>
      <vt:lpstr>Resources - Challenging:</vt:lpstr>
      <vt:lpstr>Questions For Us?</vt:lpstr>
      <vt:lpstr>PowerPoint Presentation</vt:lpstr>
      <vt:lpstr>We can do this!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Elephant(s) in the Room:</dc:title>
  <dc:creator>Mary Fertakis</dc:creator>
  <cp:lastModifiedBy>Miller, Colleen (WSSDA)</cp:lastModifiedBy>
  <cp:revision>31</cp:revision>
  <cp:lastPrinted>2018-06-18T19:26:21Z</cp:lastPrinted>
  <dcterms:created xsi:type="dcterms:W3CDTF">2018-05-28T19:13:17Z</dcterms:created>
  <dcterms:modified xsi:type="dcterms:W3CDTF">2018-06-18T19:45:13Z</dcterms:modified>
</cp:coreProperties>
</file>